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.xml" ContentType="application/vnd.openxmlformats-officedocument.presentationml.notesSlide+xml"/>
  <Override PartName="/ppt/tags/tag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442" r:id="rId2"/>
    <p:sldId id="347" r:id="rId3"/>
    <p:sldId id="437" r:id="rId4"/>
    <p:sldId id="345" r:id="rId5"/>
    <p:sldId id="348" r:id="rId6"/>
    <p:sldId id="346" r:id="rId7"/>
    <p:sldId id="349" r:id="rId8"/>
    <p:sldId id="350" r:id="rId9"/>
    <p:sldId id="351" r:id="rId10"/>
    <p:sldId id="352" r:id="rId11"/>
    <p:sldId id="353" r:id="rId12"/>
    <p:sldId id="355" r:id="rId13"/>
    <p:sldId id="354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438" r:id="rId44"/>
    <p:sldId id="388" r:id="rId45"/>
    <p:sldId id="389" r:id="rId46"/>
    <p:sldId id="390" r:id="rId47"/>
    <p:sldId id="391" r:id="rId48"/>
    <p:sldId id="392" r:id="rId49"/>
    <p:sldId id="394" r:id="rId50"/>
    <p:sldId id="393" r:id="rId51"/>
    <p:sldId id="395" r:id="rId52"/>
    <p:sldId id="396" r:id="rId53"/>
    <p:sldId id="397" r:id="rId54"/>
    <p:sldId id="398" r:id="rId55"/>
    <p:sldId id="399" r:id="rId56"/>
    <p:sldId id="400" r:id="rId57"/>
    <p:sldId id="402" r:id="rId58"/>
    <p:sldId id="401" r:id="rId59"/>
    <p:sldId id="403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3" r:id="rId69"/>
    <p:sldId id="412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424" r:id="rId81"/>
    <p:sldId id="425" r:id="rId82"/>
    <p:sldId id="426" r:id="rId83"/>
    <p:sldId id="427" r:id="rId84"/>
    <p:sldId id="428" r:id="rId85"/>
    <p:sldId id="429" r:id="rId86"/>
    <p:sldId id="430" r:id="rId87"/>
    <p:sldId id="431" r:id="rId88"/>
    <p:sldId id="432" r:id="rId89"/>
    <p:sldId id="433" r:id="rId90"/>
    <p:sldId id="441" r:id="rId91"/>
    <p:sldId id="435" r:id="rId92"/>
    <p:sldId id="436" r:id="rId93"/>
    <p:sldId id="447" r:id="rId94"/>
    <p:sldId id="446" r:id="rId95"/>
  </p:sldIdLst>
  <p:sldSz cx="9906000" cy="6858000" type="A4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596" autoAdjust="0"/>
  </p:normalViewPr>
  <p:slideViewPr>
    <p:cSldViewPr>
      <p:cViewPr varScale="1">
        <p:scale>
          <a:sx n="117" d="100"/>
          <a:sy n="117" d="100"/>
        </p:scale>
        <p:origin x="306" y="84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D067151-2798-4816-8F82-9E3A07E5360E}" type="datetimeFigureOut">
              <a:rPr lang="en-US"/>
              <a:pPr>
                <a:defRPr/>
              </a:pPr>
              <a:t>10/24/2019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AE5B876-20A4-4376-A2BC-D96713DF2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8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C370036-F905-43EA-9050-D83306E4420A}" type="datetimeFigureOut">
              <a:rPr lang="en-US"/>
              <a:pPr>
                <a:defRPr/>
              </a:pPr>
              <a:t>10/24/2019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491FA20-9604-40B1-906A-D52F22A82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396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91FA20-9604-40B1-906A-D52F22A82C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10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EBB70B-B0D3-4EA8-872C-337CB63B2530}" type="slidenum">
              <a:rPr lang="en-US"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>
              <a:ea typeface="ＭＳ Ｐゴシック" pitchFamily="34" charset="-128"/>
            </a:endParaRPr>
          </a:p>
        </p:txBody>
      </p:sp>
      <p:sp>
        <p:nvSpPr>
          <p:cNvPr id="182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2500" y="685800"/>
            <a:ext cx="4954588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227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4343401"/>
            <a:ext cx="5026025" cy="411162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5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A47A0-B013-48A6-95A9-007040C182B2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93E28-42AD-447B-9575-3907DEC9DF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84B93-2BD9-4B73-90B5-E1003CC2439F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1FC36-971F-43AA-842A-73BF9F85D7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82F67-27C7-4978-B9E1-AD7E37ACEB4A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CAE3D-9C8C-4F8B-B1CC-91CA3B0118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77936-9966-47E8-BDB4-3F0D4E52E6EA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D87AA-3629-476D-84D9-26BE87F7F3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1pPr>
            <a:lvl2pPr marL="495285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2pPr>
            <a:lvl3pPr marL="99057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3pPr>
            <a:lvl4pPr marL="1485854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4pPr>
            <a:lvl5pPr marL="1981139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5pPr>
            <a:lvl6pPr marL="2476424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6pPr>
            <a:lvl7pPr marL="2971709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7pPr>
            <a:lvl8pPr marL="3466993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8pPr>
            <a:lvl9pPr marL="3962278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0B455-0EA4-451B-A19D-A6154547990A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E176E-ACB5-417F-9067-5C33AD1C08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033"/>
            </a:lvl1pPr>
            <a:lvl2pPr>
              <a:defRPr sz="2600"/>
            </a:lvl2pPr>
            <a:lvl3pPr>
              <a:defRPr sz="2167"/>
            </a:lvl3pPr>
            <a:lvl4pPr>
              <a:defRPr sz="1950"/>
            </a:lvl4pPr>
            <a:lvl5pPr>
              <a:defRPr sz="195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033"/>
            </a:lvl1pPr>
            <a:lvl2pPr>
              <a:defRPr sz="2600"/>
            </a:lvl2pPr>
            <a:lvl3pPr>
              <a:defRPr sz="2167"/>
            </a:lvl3pPr>
            <a:lvl4pPr>
              <a:defRPr sz="1950"/>
            </a:lvl4pPr>
            <a:lvl5pPr>
              <a:defRPr sz="195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37E53-4CD6-4328-AF0C-8C0DDF1E0F8B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FF4AC-4F7F-456A-8078-76866D3321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5285" indent="0">
              <a:buNone/>
              <a:defRPr sz="2167" b="1"/>
            </a:lvl2pPr>
            <a:lvl3pPr marL="990570" indent="0">
              <a:buNone/>
              <a:defRPr sz="1950" b="1"/>
            </a:lvl3pPr>
            <a:lvl4pPr marL="1485854" indent="0">
              <a:buNone/>
              <a:defRPr sz="1733" b="1"/>
            </a:lvl4pPr>
            <a:lvl5pPr marL="1981139" indent="0">
              <a:buNone/>
              <a:defRPr sz="1733" b="1"/>
            </a:lvl5pPr>
            <a:lvl6pPr marL="2476424" indent="0">
              <a:buNone/>
              <a:defRPr sz="1733" b="1"/>
            </a:lvl6pPr>
            <a:lvl7pPr marL="2971709" indent="0">
              <a:buNone/>
              <a:defRPr sz="1733" b="1"/>
            </a:lvl7pPr>
            <a:lvl8pPr marL="3466993" indent="0">
              <a:buNone/>
              <a:defRPr sz="1733" b="1"/>
            </a:lvl8pPr>
            <a:lvl9pPr marL="3962278" indent="0">
              <a:buNone/>
              <a:defRPr sz="17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600"/>
            </a:lvl1pPr>
            <a:lvl2pPr>
              <a:defRPr sz="2167"/>
            </a:lvl2pPr>
            <a:lvl3pPr>
              <a:defRPr sz="195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5285" indent="0">
              <a:buNone/>
              <a:defRPr sz="2167" b="1"/>
            </a:lvl2pPr>
            <a:lvl3pPr marL="990570" indent="0">
              <a:buNone/>
              <a:defRPr sz="1950" b="1"/>
            </a:lvl3pPr>
            <a:lvl4pPr marL="1485854" indent="0">
              <a:buNone/>
              <a:defRPr sz="1733" b="1"/>
            </a:lvl4pPr>
            <a:lvl5pPr marL="1981139" indent="0">
              <a:buNone/>
              <a:defRPr sz="1733" b="1"/>
            </a:lvl5pPr>
            <a:lvl6pPr marL="2476424" indent="0">
              <a:buNone/>
              <a:defRPr sz="1733" b="1"/>
            </a:lvl6pPr>
            <a:lvl7pPr marL="2971709" indent="0">
              <a:buNone/>
              <a:defRPr sz="1733" b="1"/>
            </a:lvl7pPr>
            <a:lvl8pPr marL="3466993" indent="0">
              <a:buNone/>
              <a:defRPr sz="1733" b="1"/>
            </a:lvl8pPr>
            <a:lvl9pPr marL="3962278" indent="0">
              <a:buNone/>
              <a:defRPr sz="17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600"/>
            </a:lvl1pPr>
            <a:lvl2pPr>
              <a:defRPr sz="2167"/>
            </a:lvl2pPr>
            <a:lvl3pPr>
              <a:defRPr sz="195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5683A-5333-4937-A6CD-E8663B4D006C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F025C-31BE-4770-9331-C89BDE568D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A77AE-1B9F-42B2-811A-6F99620D8149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F3418-8D5B-48D0-8519-D7BA09B3F7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85FF4-548A-4A8B-A9EC-D434D45493E6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7D12F-F666-4DA7-A8B6-BDC2D049FE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1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467"/>
            </a:lvl1pPr>
            <a:lvl2pPr>
              <a:defRPr sz="3033"/>
            </a:lvl2pPr>
            <a:lvl3pPr>
              <a:defRPr sz="2600"/>
            </a:lvl3pPr>
            <a:lvl4pPr>
              <a:defRPr sz="2167"/>
            </a:lvl4pPr>
            <a:lvl5pPr>
              <a:defRPr sz="2167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517"/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AB57D-5095-4911-83C4-01A78C7E7656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84C1F-62EB-4433-9DAB-AACFF9C337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467"/>
            </a:lvl1pPr>
            <a:lvl2pPr marL="495285" indent="0">
              <a:buNone/>
              <a:defRPr sz="3033"/>
            </a:lvl2pPr>
            <a:lvl3pPr marL="990570" indent="0">
              <a:buNone/>
              <a:defRPr sz="2600"/>
            </a:lvl3pPr>
            <a:lvl4pPr marL="1485854" indent="0">
              <a:buNone/>
              <a:defRPr sz="2167"/>
            </a:lvl4pPr>
            <a:lvl5pPr marL="1981139" indent="0">
              <a:buNone/>
              <a:defRPr sz="2167"/>
            </a:lvl5pPr>
            <a:lvl6pPr marL="2476424" indent="0">
              <a:buNone/>
              <a:defRPr sz="2167"/>
            </a:lvl6pPr>
            <a:lvl7pPr marL="2971709" indent="0">
              <a:buNone/>
              <a:defRPr sz="2167"/>
            </a:lvl7pPr>
            <a:lvl8pPr marL="3466993" indent="0">
              <a:buNone/>
              <a:defRPr sz="2167"/>
            </a:lvl8pPr>
            <a:lvl9pPr marL="3962278" indent="0">
              <a:buNone/>
              <a:defRPr sz="21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17"/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656D3-70BB-47DA-8351-45DCF1DCE7D1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65962-8F1E-480E-B87F-5EA5CC72C4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A7A7082-A22E-4F00-BC87-9B0A08F9688B}" type="datetime1">
              <a:rPr lang="zh-CN" altLang="en-US"/>
              <a:pPr>
                <a:defRPr/>
              </a:pPr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36A6D41-7B64-49F5-A2DE-243A463C14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95285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90570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485854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981139" algn="ctr" rtl="0" fontAlgn="base">
        <a:spcBef>
          <a:spcPct val="0"/>
        </a:spcBef>
        <a:spcAft>
          <a:spcPct val="0"/>
        </a:spcAft>
        <a:defRPr sz="4767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71464" indent="-37146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04838" indent="-30955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33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0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hk.edu.hk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oe-schmoe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-schmoe.com/" TargetMode="External"/><Relationship Id="rId2" Type="http://schemas.openxmlformats.org/officeDocument/2006/relationships/hyperlink" Target="http://www.cuhk.edu.hk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6.xml"/><Relationship Id="rId7" Type="http://schemas.openxmlformats.org/officeDocument/2006/relationships/image" Target="../media/image1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tags" Target="../tags/tag10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15" Type="http://schemas.openxmlformats.org/officeDocument/2006/relationships/image" Target="../media/image20.png"/><Relationship Id="rId10" Type="http://schemas.openxmlformats.org/officeDocument/2006/relationships/tags" Target="../tags/tag18.xml"/><Relationship Id="rId19" Type="http://schemas.openxmlformats.org/officeDocument/2006/relationships/image" Target="../media/image24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2.png"/><Relationship Id="rId5" Type="http://schemas.openxmlformats.org/officeDocument/2006/relationships/tags" Target="../tags/tag26.xml"/><Relationship Id="rId10" Type="http://schemas.openxmlformats.org/officeDocument/2006/relationships/image" Target="../media/image31.png"/><Relationship Id="rId4" Type="http://schemas.openxmlformats.org/officeDocument/2006/relationships/tags" Target="../tags/tag25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0.xml"/><Relationship Id="rId7" Type="http://schemas.openxmlformats.org/officeDocument/2006/relationships/image" Target="../media/image3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34.xml"/><Relationship Id="rId7" Type="http://schemas.openxmlformats.org/officeDocument/2006/relationships/image" Target="../media/image4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46.png"/><Relationship Id="rId5" Type="http://schemas.openxmlformats.org/officeDocument/2006/relationships/tags" Target="../tags/tag40.xml"/><Relationship Id="rId10" Type="http://schemas.openxmlformats.org/officeDocument/2006/relationships/image" Target="../media/image45.png"/><Relationship Id="rId4" Type="http://schemas.openxmlformats.org/officeDocument/2006/relationships/tags" Target="../tags/tag39.xml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2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58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5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6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65.png"/><Relationship Id="rId5" Type="http://schemas.openxmlformats.org/officeDocument/2006/relationships/tags" Target="../tags/tag54.xml"/><Relationship Id="rId10" Type="http://schemas.openxmlformats.org/officeDocument/2006/relationships/image" Target="../media/image64.png"/><Relationship Id="rId4" Type="http://schemas.openxmlformats.org/officeDocument/2006/relationships/tags" Target="../tags/tag53.xml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73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72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63.xml"/><Relationship Id="rId7" Type="http://schemas.openxmlformats.org/officeDocument/2006/relationships/image" Target="../media/image7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9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9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69.xml"/><Relationship Id="rId7" Type="http://schemas.openxmlformats.org/officeDocument/2006/relationships/image" Target="../media/image80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7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86.png"/><Relationship Id="rId5" Type="http://schemas.openxmlformats.org/officeDocument/2006/relationships/tags" Target="../tags/tag76.xml"/><Relationship Id="rId10" Type="http://schemas.openxmlformats.org/officeDocument/2006/relationships/image" Target="../media/image85.png"/><Relationship Id="rId4" Type="http://schemas.openxmlformats.org/officeDocument/2006/relationships/tags" Target="../tags/tag75.xml"/><Relationship Id="rId9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81.xml"/><Relationship Id="rId7" Type="http://schemas.openxmlformats.org/officeDocument/2006/relationships/image" Target="../media/image91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90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9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85.xml"/><Relationship Id="rId7" Type="http://schemas.openxmlformats.org/officeDocument/2006/relationships/image" Target="../media/image91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9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94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96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cs-students.stanford.edu/~taherh/papers/comparison.pdf" TargetMode="External"/><Relationship Id="rId2" Type="http://schemas.openxmlformats.org/officeDocument/2006/relationships/hyperlink" Target="http://ilpubs.stanford.edu:8090/422/1/1999-66.pdf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content/pdf/10.1007/11735106_22.pdf" TargetMode="External"/><Relationship Id="rId2" Type="http://schemas.openxmlformats.org/officeDocument/2006/relationships/hyperlink" Target="http://www.cs.cornell.edu/home/kleinber/auth.pdf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ford.edu/class/cs246/slides/09-pagerank.pdf" TargetMode="External"/><Relationship Id="rId7" Type="http://schemas.openxmlformats.org/officeDocument/2006/relationships/hyperlink" Target="http://en.wikipedia.org/wiki/HITS_algorith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PageRank" TargetMode="External"/><Relationship Id="rId5" Type="http://schemas.openxmlformats.org/officeDocument/2006/relationships/hyperlink" Target="http://i.stanford.edu/~ullman/mmds/ch5.pdf" TargetMode="External"/><Relationship Id="rId4" Type="http://schemas.openxmlformats.org/officeDocument/2006/relationships/hyperlink" Target="http://www.stanford.edu/class/cs246/slides/10-spam.pdf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90750"/>
            <a:ext cx="8420100" cy="123825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a typeface="宋体" pitchFamily="2" charset="-122"/>
              </a:rPr>
              <a:t>Lecture 8: </a:t>
            </a:r>
            <a:r>
              <a:rPr lang="en-US" dirty="0">
                <a:ea typeface="宋体" pitchFamily="2" charset="-122"/>
              </a:rPr>
              <a:t>Massive Link Analysis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B5173-C8BE-440B-9D5F-9D3AAFBE7A9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5" name="副标题 4"/>
          <p:cNvSpPr txBox="1">
            <a:spLocks/>
          </p:cNvSpPr>
          <p:nvPr/>
        </p:nvSpPr>
        <p:spPr>
          <a:xfrm>
            <a:off x="1657208" y="620688"/>
            <a:ext cx="6934200" cy="780087"/>
          </a:xfrm>
          <a:prstGeom prst="rect">
            <a:avLst/>
          </a:prstGeom>
        </p:spPr>
        <p:txBody>
          <a:bodyPr vert="horz" lIns="99060" tIns="49530" rIns="99060" bIns="4953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CMSC5741 </a:t>
            </a:r>
            <a:r>
              <a:rPr lang="en-US" sz="3600" dirty="0"/>
              <a:t>Big Data </a:t>
            </a:r>
            <a:r>
              <a:rPr lang="en-US" sz="3600" dirty="0" smtClean="0"/>
              <a:t>Tech. </a:t>
            </a:r>
            <a:r>
              <a:rPr lang="en-US" sz="3600" smtClean="0"/>
              <a:t>&amp; Apps.</a:t>
            </a:r>
            <a:endParaRPr lang="en-US" sz="3600" dirty="0"/>
          </a:p>
          <a:p>
            <a:endParaRPr lang="en-US" sz="3467" dirty="0"/>
          </a:p>
        </p:txBody>
      </p:sp>
      <p:sp>
        <p:nvSpPr>
          <p:cNvPr id="6" name="副标题 4"/>
          <p:cNvSpPr txBox="1">
            <a:spLocks/>
          </p:cNvSpPr>
          <p:nvPr/>
        </p:nvSpPr>
        <p:spPr>
          <a:xfrm>
            <a:off x="1598627" y="4416671"/>
            <a:ext cx="6934200" cy="1898650"/>
          </a:xfrm>
          <a:prstGeom prst="rect">
            <a:avLst/>
          </a:prstGeom>
        </p:spPr>
        <p:txBody>
          <a:bodyPr vert="horz" lIns="99060" tIns="49530" rIns="99060" bIns="4953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67" dirty="0"/>
              <a:t>Prof. Michael R. </a:t>
            </a:r>
            <a:r>
              <a:rPr lang="en-US" sz="3467" smtClean="0"/>
              <a:t>Lyu</a:t>
            </a:r>
            <a:endParaRPr lang="en-US" sz="3467" dirty="0"/>
          </a:p>
          <a:p>
            <a:r>
              <a:rPr lang="en-US" sz="3467" dirty="0"/>
              <a:t>Computer Science &amp; Engineering Dept.</a:t>
            </a:r>
          </a:p>
          <a:p>
            <a:r>
              <a:rPr lang="en-US" sz="3467" dirty="0"/>
              <a:t>The Chinese University of Hong Kong</a:t>
            </a:r>
          </a:p>
          <a:p>
            <a:endParaRPr lang="en-US" sz="3467" dirty="0"/>
          </a:p>
        </p:txBody>
      </p:sp>
    </p:spTree>
    <p:extLst>
      <p:ext uri="{BB962C8B-B14F-4D97-AF65-F5344CB8AC3E}">
        <p14:creationId xmlns:p14="http://schemas.microsoft.com/office/powerpoint/2010/main" val="13339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Nodes on the Graph</a:t>
            </a:r>
            <a:endParaRPr lang="en-US" dirty="0"/>
          </a:p>
        </p:txBody>
      </p:sp>
      <p:pic>
        <p:nvPicPr>
          <p:cNvPr id="4098" name="Picture 2" descr="C:\Users\localuser\Desktop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34" y="1447800"/>
            <a:ext cx="3784978" cy="27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47800"/>
            <a:ext cx="5861856" cy="4903127"/>
          </a:xfrm>
        </p:spPr>
        <p:txBody>
          <a:bodyPr/>
          <a:lstStyle/>
          <a:p>
            <a:r>
              <a:rPr lang="en-US" dirty="0" smtClean="0"/>
              <a:t>All web pages are </a:t>
            </a:r>
            <a:r>
              <a:rPr lang="en-US" dirty="0" smtClean="0">
                <a:solidFill>
                  <a:srgbClr val="FF0000"/>
                </a:solidFill>
              </a:rPr>
              <a:t>not equally </a:t>
            </a:r>
            <a:r>
              <a:rPr lang="en-US" dirty="0" smtClean="0"/>
              <a:t>“important”</a:t>
            </a:r>
          </a:p>
          <a:p>
            <a:pPr lvl="1"/>
            <a:r>
              <a:rPr lang="en-US" dirty="0" smtClean="0">
                <a:hlinkClick r:id="rId3"/>
              </a:rPr>
              <a:t>www.cuhk.edu.hk</a:t>
            </a:r>
            <a:r>
              <a:rPr lang="en-US" dirty="0" smtClean="0"/>
              <a:t> vs. </a:t>
            </a:r>
            <a:r>
              <a:rPr lang="en-US" dirty="0" smtClean="0">
                <a:solidFill>
                  <a:srgbClr val="FF0000"/>
                </a:solidFill>
                <a:hlinkClick r:id="rId4"/>
              </a:rPr>
              <a:t>www.joe-schmoe.com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There is large diversity in the web-graph node connectivity. 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Rank the pages by the link structure!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4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Analysis Algorithms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cover the following </a:t>
            </a:r>
            <a:r>
              <a:rPr lang="en-US" dirty="0" smtClean="0">
                <a:solidFill>
                  <a:srgbClr val="FF0000"/>
                </a:solidFill>
              </a:rPr>
              <a:t>Link Analysis approaches</a:t>
            </a:r>
            <a:r>
              <a:rPr lang="en-US" dirty="0" smtClean="0"/>
              <a:t> for computing importance of nodes in a graph</a:t>
            </a:r>
          </a:p>
          <a:p>
            <a:pPr lvl="1"/>
            <a:r>
              <a:rPr lang="en-US" dirty="0" smtClean="0"/>
              <a:t>PageRank</a:t>
            </a:r>
          </a:p>
          <a:p>
            <a:pPr lvl="1"/>
            <a:r>
              <a:rPr lang="en-US" dirty="0" smtClean="0"/>
              <a:t>Topic-Specific (Personalized) PageRank</a:t>
            </a:r>
          </a:p>
          <a:p>
            <a:pPr lvl="1"/>
            <a:r>
              <a:rPr lang="en-US" dirty="0" smtClean="0"/>
              <a:t>Web Spam Detection Algorithms, e.g. </a:t>
            </a:r>
            <a:r>
              <a:rPr lang="en-US" dirty="0" err="1" smtClean="0"/>
              <a:t>TrustRank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6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Web as a Graph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Topic-Specific PageRank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Appendix: Trust-Rank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6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as Votes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Links as votes</a:t>
            </a:r>
          </a:p>
          <a:p>
            <a:pPr lvl="1"/>
            <a:r>
              <a:rPr lang="en-US" dirty="0" smtClean="0"/>
              <a:t>Page is more important if it has more links</a:t>
            </a:r>
          </a:p>
          <a:p>
            <a:pPr lvl="2"/>
            <a:r>
              <a:rPr lang="en-US" dirty="0" smtClean="0"/>
              <a:t>In-coming links? Out-going links?</a:t>
            </a:r>
          </a:p>
          <a:p>
            <a:r>
              <a:rPr lang="en-US" dirty="0" smtClean="0"/>
              <a:t>Think of in-links as votes:</a:t>
            </a:r>
          </a:p>
          <a:p>
            <a:pPr lvl="1"/>
            <a:r>
              <a:rPr lang="en-US" dirty="0" smtClean="0">
                <a:hlinkClick r:id="rId2"/>
              </a:rPr>
              <a:t>www.cuhk.edu.hk</a:t>
            </a:r>
            <a:r>
              <a:rPr lang="en-US" dirty="0" smtClean="0"/>
              <a:t> has 15,432 in-links</a:t>
            </a:r>
          </a:p>
          <a:p>
            <a:pPr lvl="1"/>
            <a:r>
              <a:rPr lang="en-US" dirty="0" smtClean="0">
                <a:hlinkClick r:id="rId3"/>
              </a:rPr>
              <a:t>www.joe-schmoe.com</a:t>
            </a:r>
            <a:r>
              <a:rPr lang="en-US" dirty="0" smtClean="0"/>
              <a:t> has 1 in-link</a:t>
            </a:r>
          </a:p>
          <a:p>
            <a:r>
              <a:rPr lang="en-US" dirty="0" smtClean="0"/>
              <a:t>Are all in-links equal?</a:t>
            </a:r>
          </a:p>
          <a:p>
            <a:pPr lvl="1"/>
            <a:r>
              <a:rPr lang="en-US" dirty="0" smtClean="0"/>
              <a:t>Link from important pages count more</a:t>
            </a:r>
          </a:p>
          <a:p>
            <a:pPr lvl="1"/>
            <a:r>
              <a:rPr lang="en-US" dirty="0" smtClean="0"/>
              <a:t>Recursive question!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88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PageRank Scores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49" y="1289224"/>
            <a:ext cx="6656232" cy="50617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Recursive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link’s vote is proportional to the </a:t>
            </a:r>
            <a:r>
              <a:rPr lang="en-US" dirty="0" smtClean="0">
                <a:solidFill>
                  <a:srgbClr val="FF0000"/>
                </a:solidFill>
              </a:rPr>
              <a:t>importance</a:t>
            </a:r>
            <a:r>
              <a:rPr lang="en-US" dirty="0" smtClean="0"/>
              <a:t> of its source page</a:t>
            </a:r>
          </a:p>
          <a:p>
            <a:r>
              <a:rPr lang="en-US" dirty="0" smtClean="0"/>
              <a:t>If page </a:t>
            </a:r>
            <a:r>
              <a:rPr lang="en-US" i="1" dirty="0" smtClean="0">
                <a:solidFill>
                  <a:srgbClr val="FF0000"/>
                </a:solidFill>
              </a:rPr>
              <a:t>j </a:t>
            </a:r>
            <a:r>
              <a:rPr lang="en-US" dirty="0" smtClean="0"/>
              <a:t>with importance     has </a:t>
            </a:r>
            <a:r>
              <a:rPr lang="en-US" i="1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 out-links, each link gets          votes.</a:t>
            </a:r>
          </a:p>
          <a:p>
            <a:r>
              <a:rPr lang="en-US" dirty="0" smtClean="0"/>
              <a:t>Page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’s own importance is the sum of the votes on its in-links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24" y="2987804"/>
            <a:ext cx="297180" cy="297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38" y="3430756"/>
            <a:ext cx="789385" cy="430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71" y="5572994"/>
            <a:ext cx="2922270" cy="430292"/>
          </a:xfrm>
          <a:prstGeom prst="rect">
            <a:avLst/>
          </a:prstGeom>
        </p:spPr>
      </p:pic>
      <p:pic>
        <p:nvPicPr>
          <p:cNvPr id="5122" name="Picture 2" descr="C:\Users\localuser\Desktop\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22" y="4521121"/>
            <a:ext cx="2349868" cy="22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1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PageRank: The “Flow”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47800"/>
            <a:ext cx="5705839" cy="4903127"/>
          </a:xfrm>
        </p:spPr>
        <p:txBody>
          <a:bodyPr/>
          <a:lstStyle/>
          <a:p>
            <a:r>
              <a:rPr lang="en-US" dirty="0" smtClean="0"/>
              <a:t>A “vote” from an important page is worth more</a:t>
            </a:r>
          </a:p>
          <a:p>
            <a:r>
              <a:rPr lang="en-US" dirty="0" smtClean="0"/>
              <a:t>A page is important if it is pointed to by other important pages</a:t>
            </a:r>
            <a:endParaRPr lang="en-US" i="1" dirty="0" smtClean="0"/>
          </a:p>
          <a:p>
            <a:r>
              <a:rPr lang="en-US" dirty="0" smtClean="0"/>
              <a:t>Define a “rank” for page </a:t>
            </a:r>
            <a:r>
              <a:rPr lang="en-US" i="1" dirty="0" smtClean="0"/>
              <a:t>j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51" y="3930596"/>
            <a:ext cx="297180" cy="29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10" y="5044883"/>
            <a:ext cx="1572578" cy="802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37" y="6015664"/>
            <a:ext cx="3806381" cy="299657"/>
          </a:xfrm>
          <a:prstGeom prst="rect">
            <a:avLst/>
          </a:prstGeom>
        </p:spPr>
      </p:pic>
      <p:pic>
        <p:nvPicPr>
          <p:cNvPr id="6145" name="Picture 1" descr="C:\Users\localuser\AppData\Roaming\Tencent\Users\740204080\QQ\WinTemp\RichOle\[95SCF0{8}0{5KL9O9C5CGL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99" y="1478784"/>
            <a:ext cx="2814313" cy="487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7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Flow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47027"/>
            <a:ext cx="8915400" cy="4525963"/>
          </a:xfrm>
        </p:spPr>
        <p:txBody>
          <a:bodyPr/>
          <a:lstStyle/>
          <a:p>
            <a:r>
              <a:rPr lang="en-US" sz="3200" dirty="0" smtClean="0"/>
              <a:t>3 equations, 3 unknowns, </a:t>
            </a:r>
          </a:p>
          <a:p>
            <a:pPr marL="0" indent="0">
              <a:buNone/>
            </a:pPr>
            <a:r>
              <a:rPr lang="en-US" sz="3200" dirty="0" smtClean="0"/>
              <a:t>    no constants</a:t>
            </a:r>
          </a:p>
          <a:p>
            <a:pPr lvl="1"/>
            <a:r>
              <a:rPr lang="en-US" sz="2800" dirty="0" smtClean="0"/>
              <a:t>No unique solution</a:t>
            </a:r>
          </a:p>
          <a:p>
            <a:pPr lvl="1"/>
            <a:r>
              <a:rPr lang="en-US" sz="2800" dirty="0" smtClean="0"/>
              <a:t>All solutions equivalent modulo the scale factor</a:t>
            </a:r>
          </a:p>
          <a:p>
            <a:r>
              <a:rPr lang="en-US" sz="3200" dirty="0" smtClean="0"/>
              <a:t>Additional constraint forces uniqueness:</a:t>
            </a:r>
          </a:p>
          <a:p>
            <a:pPr lvl="1"/>
            <a:r>
              <a:rPr lang="en-US" sz="2800" dirty="0"/>
              <a:t> </a:t>
            </a:r>
            <a:endParaRPr lang="en-US" sz="2800" dirty="0" smtClean="0"/>
          </a:p>
          <a:p>
            <a:pPr lvl="1"/>
            <a:r>
              <a:rPr lang="en-US" sz="2800" dirty="0" smtClean="0"/>
              <a:t>Solution: </a:t>
            </a:r>
          </a:p>
          <a:p>
            <a:r>
              <a:rPr lang="en-US" sz="3200" dirty="0" smtClean="0"/>
              <a:t>Gaussian Elimination method works for small examples, but we need a better method for </a:t>
            </a:r>
            <a:r>
              <a:rPr lang="en-US" sz="3200" dirty="0" smtClean="0">
                <a:solidFill>
                  <a:srgbClr val="FF0000"/>
                </a:solidFill>
              </a:rPr>
              <a:t>large web-size graphs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4322647"/>
            <a:ext cx="2387346" cy="314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08" y="4797152"/>
            <a:ext cx="3204591" cy="396240"/>
          </a:xfrm>
          <a:prstGeom prst="rect">
            <a:avLst/>
          </a:prstGeom>
        </p:spPr>
      </p:pic>
      <p:pic>
        <p:nvPicPr>
          <p:cNvPr id="7171" name="Picture 3" descr="C:\Users\localuser\Desktop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430" y="1417638"/>
            <a:ext cx="309245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65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PageRank: Matrix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adjacency matrix M</a:t>
            </a:r>
          </a:p>
          <a:p>
            <a:pPr lvl="1"/>
            <a:r>
              <a:rPr lang="en-US" dirty="0" smtClean="0"/>
              <a:t>Let page    have     out-links</a:t>
            </a:r>
          </a:p>
          <a:p>
            <a:pPr lvl="1"/>
            <a:r>
              <a:rPr lang="en-US" dirty="0" smtClean="0"/>
              <a:t>If            , then                 , else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/>
              <a:t> is a column </a:t>
            </a:r>
            <a:r>
              <a:rPr lang="en-US" dirty="0" smtClean="0">
                <a:solidFill>
                  <a:srgbClr val="FF0000"/>
                </a:solidFill>
              </a:rPr>
              <a:t>stochastic matrix </a:t>
            </a:r>
            <a:r>
              <a:rPr lang="en-US" dirty="0" smtClean="0"/>
              <a:t>, i.e., columns sum to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Rank vector r</a:t>
            </a:r>
            <a:r>
              <a:rPr lang="en-US" dirty="0" smtClean="0"/>
              <a:t>: vector with an entry per page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is the importance score of page   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 flow equations can be written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375" y="2403072"/>
            <a:ext cx="260238" cy="305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45" y="2936465"/>
            <a:ext cx="812911" cy="308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91" y="2398137"/>
            <a:ext cx="96584" cy="238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44" y="2892855"/>
            <a:ext cx="1365583" cy="464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52" y="2930210"/>
            <a:ext cx="1223391" cy="3487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10" y="4654530"/>
            <a:ext cx="241459" cy="214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24" y="4618734"/>
            <a:ext cx="96584" cy="238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10" y="5136264"/>
            <a:ext cx="1440703" cy="380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11" y="6305923"/>
            <a:ext cx="1435338" cy="246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12" y="5717964"/>
            <a:ext cx="2055082" cy="4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\Users\localuser\AppData\Roaming\Tencent\Users\740204080\QQ\WinTemp\RichOle\_8YCI4L%8DAZ3O0ZS4VG]7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14" y="3975060"/>
            <a:ext cx="5949709" cy="283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the flow equation: </a:t>
            </a:r>
          </a:p>
          <a:p>
            <a:r>
              <a:rPr lang="en-US" dirty="0" smtClean="0"/>
              <a:t>Flow equation in the matrix form:</a:t>
            </a:r>
          </a:p>
          <a:p>
            <a:endParaRPr lang="en-US" dirty="0"/>
          </a:p>
          <a:p>
            <a:pPr lvl="1"/>
            <a:r>
              <a:rPr lang="en-US" dirty="0" smtClean="0"/>
              <a:t>Suppose page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/>
              <a:t> links to 3 pages, including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j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83" y="1700914"/>
            <a:ext cx="2055082" cy="431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23" y="2966151"/>
            <a:ext cx="1435338" cy="2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342" t="11391" r="38003" b="5709"/>
          <a:stretch/>
        </p:blipFill>
        <p:spPr>
          <a:xfrm>
            <a:off x="2720752" y="692696"/>
            <a:ext cx="6930508" cy="55276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4488" y="3140968"/>
            <a:ext cx="27303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Google return such kind of rankings (e.g. Charles Kao Wikipedia first then his </a:t>
            </a:r>
            <a:r>
              <a:rPr lang="en-US" dirty="0" err="1" smtClean="0"/>
              <a:t>NobelPrize</a:t>
            </a:r>
            <a:r>
              <a:rPr lang="en-US" dirty="0" smtClean="0"/>
              <a:t>. Even his passing away)?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One important factor is </a:t>
            </a:r>
            <a:r>
              <a:rPr lang="en-US" dirty="0" smtClean="0">
                <a:solidFill>
                  <a:srgbClr val="FF0000"/>
                </a:solidFill>
              </a:rPr>
              <a:t>PageRank score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6752"/>
            <a:ext cx="3325006" cy="72008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 smtClean="0"/>
              <a:t>What’s the Mechanism Distinguished Google?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560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flow equations can be written</a:t>
            </a:r>
          </a:p>
          <a:p>
            <a:r>
              <a:rPr lang="en-US" dirty="0" smtClean="0"/>
              <a:t>So the </a:t>
            </a:r>
            <a:r>
              <a:rPr lang="en-US" dirty="0" smtClean="0">
                <a:solidFill>
                  <a:srgbClr val="FF0000"/>
                </a:solidFill>
              </a:rPr>
              <a:t>rank vector 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 smtClean="0"/>
              <a:t> is an eigenvector of the stochastic web matrix 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 fact, its first or principal eigenvector, with corresponding eigenvalue </a:t>
            </a:r>
            <a:r>
              <a:rPr lang="en-US" b="1" dirty="0" smtClean="0"/>
              <a:t>1</a:t>
            </a:r>
          </a:p>
          <a:p>
            <a:pPr lvl="2"/>
            <a:r>
              <a:rPr lang="en-US" dirty="0" smtClean="0"/>
              <a:t>Largest eigenvalue of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/>
              <a:t> is </a:t>
            </a:r>
            <a:r>
              <a:rPr lang="en-US" b="1" dirty="0" smtClean="0"/>
              <a:t>1</a:t>
            </a:r>
            <a:r>
              <a:rPr lang="en-US" dirty="0" smtClean="0"/>
              <a:t> since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/>
              <a:t> is column stochastic</a:t>
            </a:r>
          </a:p>
          <a:p>
            <a:r>
              <a:rPr lang="en-US" dirty="0" smtClean="0"/>
              <a:t>We can now efficiently solve for r! </a:t>
            </a:r>
          </a:p>
          <a:p>
            <a:pPr lvl="1"/>
            <a:r>
              <a:rPr lang="en-US" dirty="0" smtClean="0"/>
              <a:t>The method is called </a:t>
            </a:r>
            <a:r>
              <a:rPr lang="en-US" dirty="0" smtClean="0">
                <a:solidFill>
                  <a:srgbClr val="FF0000"/>
                </a:solidFill>
              </a:rPr>
              <a:t>Power iteration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3" y="1800609"/>
            <a:ext cx="1513346" cy="260239"/>
          </a:xfrm>
          <a:prstGeom prst="rect">
            <a:avLst/>
          </a:prstGeom>
        </p:spPr>
      </p:pic>
      <p:pic>
        <p:nvPicPr>
          <p:cNvPr id="9217" name="Picture 1" descr="C:\Users\localuser\AppData\Roaming\Tencent\Users\740204080\QQ\WinTemp\RichOle\4F@TM_XHL1U3$@7`DA)DXA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43" y="4989531"/>
            <a:ext cx="2233393" cy="17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0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Flow Equation &amp; </a:t>
            </a:r>
            <a:r>
              <a:rPr lang="en-US" b="1" i="1" dirty="0" smtClean="0"/>
              <a:t>M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pic>
        <p:nvPicPr>
          <p:cNvPr id="10241" name="Picture 1" descr="C:\Users\localuser\AppData\Roaming\Tencent\Users\740204080\QQ\WinTemp\RichOle\ZE[{6(9F8](JTSI%9}2RD1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532484"/>
            <a:ext cx="8404058" cy="471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localuser\AppData\Roaming\Tencent\Users\740204080\QQ\WinTemp\RichOle\[95SCF0{8}0{5KL9O9C5CG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318357"/>
            <a:ext cx="2814313" cy="487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4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Iteration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web graph with </a:t>
            </a:r>
            <a:r>
              <a:rPr lang="en-US" i="1" dirty="0" smtClean="0"/>
              <a:t>n</a:t>
            </a:r>
            <a:r>
              <a:rPr lang="en-US" dirty="0" smtClean="0"/>
              <a:t> nodes, where the </a:t>
            </a:r>
            <a:r>
              <a:rPr lang="en-US" dirty="0" smtClean="0">
                <a:solidFill>
                  <a:srgbClr val="FF0000"/>
                </a:solidFill>
              </a:rPr>
              <a:t>nodes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rgbClr val="FF0000"/>
                </a:solidFill>
              </a:rPr>
              <a:t>pages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edges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rgbClr val="FF0000"/>
                </a:solidFill>
              </a:rPr>
              <a:t>hyperlinks</a:t>
            </a:r>
          </a:p>
          <a:p>
            <a:r>
              <a:rPr lang="en-US" dirty="0" smtClean="0"/>
              <a:t>Power Iteration: a simple iterative scheme</a:t>
            </a:r>
          </a:p>
          <a:p>
            <a:pPr lvl="1"/>
            <a:r>
              <a:rPr lang="en-US" dirty="0" smtClean="0"/>
              <a:t>Suppose there are </a:t>
            </a:r>
            <a:r>
              <a:rPr lang="en-US" i="1" dirty="0" smtClean="0"/>
              <a:t>N </a:t>
            </a:r>
            <a:r>
              <a:rPr lang="en-US" dirty="0" smtClean="0"/>
              <a:t>web pages</a:t>
            </a:r>
          </a:p>
          <a:p>
            <a:pPr lvl="1"/>
            <a:r>
              <a:rPr lang="en-US" dirty="0" smtClean="0"/>
              <a:t>Initialize:</a:t>
            </a:r>
          </a:p>
          <a:p>
            <a:pPr lvl="1"/>
            <a:r>
              <a:rPr lang="en-US" dirty="0" smtClean="0"/>
              <a:t>Iterate:</a:t>
            </a:r>
          </a:p>
          <a:p>
            <a:pPr lvl="1"/>
            <a:r>
              <a:rPr lang="en-US" dirty="0" smtClean="0"/>
              <a:t>Stop when </a:t>
            </a:r>
          </a:p>
          <a:p>
            <a:pPr lvl="2"/>
            <a:r>
              <a:rPr lang="en-US" dirty="0" smtClean="0"/>
              <a:t>                                       is the L1 norm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4019326"/>
            <a:ext cx="3509201" cy="407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60" y="4606777"/>
            <a:ext cx="2462879" cy="316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00" y="5130916"/>
            <a:ext cx="2757996" cy="407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60" y="5637255"/>
            <a:ext cx="2662238" cy="393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279" y="3744013"/>
            <a:ext cx="1338811" cy="683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96" y="4657309"/>
            <a:ext cx="3316563" cy="2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3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Power Iteration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iteration:</a:t>
            </a:r>
          </a:p>
          <a:p>
            <a:pPr lvl="1"/>
            <a:r>
              <a:rPr lang="en-US" dirty="0" smtClean="0"/>
              <a:t>A method for finding </a:t>
            </a:r>
            <a:r>
              <a:rPr lang="en-US" dirty="0" smtClean="0">
                <a:solidFill>
                  <a:srgbClr val="FF0000"/>
                </a:solidFill>
              </a:rPr>
              <a:t>dominant eigenvector </a:t>
            </a:r>
            <a:r>
              <a:rPr lang="en-US" dirty="0" smtClean="0"/>
              <a:t>(the vector corresponding to </a:t>
            </a:r>
            <a:r>
              <a:rPr lang="en-US" dirty="0" smtClean="0">
                <a:solidFill>
                  <a:srgbClr val="FF0000"/>
                </a:solidFill>
              </a:rPr>
              <a:t>the largest eigenvalue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 </a:t>
            </a:r>
          </a:p>
          <a:p>
            <a:pPr lvl="2"/>
            <a:r>
              <a:rPr lang="en-US" dirty="0"/>
              <a:t> 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Claim:</a:t>
            </a:r>
          </a:p>
          <a:p>
            <a:pPr lvl="1"/>
            <a:r>
              <a:rPr lang="en-US" dirty="0" smtClean="0"/>
              <a:t>Sequence                                                            approaches the dominant eigenvector of </a:t>
            </a:r>
            <a:r>
              <a:rPr lang="en-US" b="1" i="1" dirty="0" smtClean="0"/>
              <a:t>M</a:t>
            </a:r>
          </a:p>
          <a:p>
            <a:pPr marL="1485854" lvl="3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62" y="3209477"/>
            <a:ext cx="2038160" cy="292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62" y="3710991"/>
            <a:ext cx="5708333" cy="376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4" y="4230542"/>
            <a:ext cx="5871782" cy="376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98" y="5426346"/>
            <a:ext cx="5079302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Power Iteration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99" y="1268760"/>
            <a:ext cx="8915400" cy="4525963"/>
          </a:xfrm>
        </p:spPr>
        <p:txBody>
          <a:bodyPr/>
          <a:lstStyle/>
          <a:p>
            <a:r>
              <a:rPr lang="en-US" dirty="0" smtClean="0"/>
              <a:t>Proof: </a:t>
            </a:r>
          </a:p>
          <a:p>
            <a:pPr lvl="1"/>
            <a:r>
              <a:rPr lang="en-US" dirty="0" smtClean="0"/>
              <a:t>Assume </a:t>
            </a:r>
            <a:r>
              <a:rPr lang="en-US" b="1" i="1" dirty="0" smtClean="0"/>
              <a:t>M</a:t>
            </a:r>
            <a:r>
              <a:rPr lang="en-US" dirty="0" smtClean="0"/>
              <a:t> has </a:t>
            </a:r>
            <a:r>
              <a:rPr lang="en-US" b="1" i="1" dirty="0" smtClean="0"/>
              <a:t>n</a:t>
            </a:r>
            <a:r>
              <a:rPr lang="en-US" dirty="0" smtClean="0"/>
              <a:t> linearly independent eigenvectors 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dirty="0"/>
              <a:t> </a:t>
            </a:r>
            <a:r>
              <a:rPr lang="en-US" dirty="0" smtClean="0"/>
              <a:t>with corresponding eigenvalues</a:t>
            </a:r>
          </a:p>
          <a:p>
            <a:pPr lvl="1"/>
            <a:r>
              <a:rPr lang="en-US" dirty="0" smtClean="0"/>
              <a:t>Vectors 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</a:t>
            </a:r>
            <a:r>
              <a:rPr lang="en-US" dirty="0" smtClean="0"/>
              <a:t>form a basis and thus we can write: 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Repeated multiplication on both sides: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16" y="2991500"/>
            <a:ext cx="5787581" cy="294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3940783"/>
            <a:ext cx="4445318" cy="344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18" y="4496978"/>
            <a:ext cx="5234528" cy="1016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03" y="6080105"/>
            <a:ext cx="6098391" cy="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Power Iteration </a:t>
            </a:r>
            <a:r>
              <a:rPr lang="en-US" dirty="0" smtClean="0"/>
              <a:t>Works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Proof: (cont.)</a:t>
            </a:r>
          </a:p>
          <a:p>
            <a:pPr lvl="1"/>
            <a:r>
              <a:rPr lang="en-US" dirty="0" smtClean="0"/>
              <a:t>Repeated multiplication on both sides produces</a:t>
            </a:r>
          </a:p>
          <a:p>
            <a:pPr marL="49528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Since               then                 , so</a:t>
            </a:r>
          </a:p>
          <a:p>
            <a:pPr lvl="1"/>
            <a:r>
              <a:rPr lang="en-US" dirty="0" smtClean="0"/>
              <a:t>Thus </a:t>
            </a:r>
          </a:p>
          <a:p>
            <a:pPr lvl="2"/>
            <a:r>
              <a:rPr lang="en-US" dirty="0" smtClean="0"/>
              <a:t>Note if             , then the method won’t converge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7" y="2769753"/>
            <a:ext cx="7118430" cy="875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05" y="4019713"/>
            <a:ext cx="1072325" cy="279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87" y="3927588"/>
            <a:ext cx="1298900" cy="482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165" y="3968939"/>
            <a:ext cx="2446782" cy="440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29" y="4534833"/>
            <a:ext cx="2659761" cy="3764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88" y="5134091"/>
            <a:ext cx="794544" cy="2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C:\Users\localuser\AppData\Roaming\Tencent\Users\740204080\QQ\WinTemp\RichOle\$KQ37H}591V~D2MB70E$Z7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97" y="3068960"/>
            <a:ext cx="1824203" cy="219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Walk 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525963"/>
          </a:xfrm>
        </p:spPr>
        <p:txBody>
          <a:bodyPr/>
          <a:lstStyle/>
          <a:p>
            <a:r>
              <a:rPr lang="en-US" sz="3000" dirty="0" smtClean="0"/>
              <a:t>Imagine a random web surfer:</a:t>
            </a:r>
          </a:p>
          <a:p>
            <a:pPr lvl="1"/>
            <a:r>
              <a:rPr lang="en-US" sz="3000" dirty="0" smtClean="0"/>
              <a:t>At any time t, surfer is on some page </a:t>
            </a:r>
            <a:r>
              <a:rPr lang="en-US" sz="3000" i="1" dirty="0" err="1" smtClean="0"/>
              <a:t>i</a:t>
            </a:r>
            <a:endParaRPr lang="en-US" sz="3000" i="1" dirty="0" smtClean="0"/>
          </a:p>
          <a:p>
            <a:pPr lvl="1"/>
            <a:r>
              <a:rPr lang="en-US" sz="3000" dirty="0" smtClean="0"/>
              <a:t>At time t+1, the surfer follows an out-link from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</a:t>
            </a:r>
            <a:r>
              <a:rPr lang="en-US" sz="3000" i="1" dirty="0" smtClean="0"/>
              <a:t> </a:t>
            </a:r>
            <a:r>
              <a:rPr lang="en-US" sz="3000" dirty="0" smtClean="0"/>
              <a:t>uniformly at random </a:t>
            </a:r>
          </a:p>
          <a:p>
            <a:pPr lvl="1"/>
            <a:r>
              <a:rPr lang="en-US" sz="3000" dirty="0" smtClean="0"/>
              <a:t>Ends up on some page </a:t>
            </a:r>
            <a:r>
              <a:rPr lang="en-US" sz="3000" i="1" dirty="0" smtClean="0"/>
              <a:t>j</a:t>
            </a:r>
            <a:r>
              <a:rPr lang="en-US" sz="3000" dirty="0" smtClean="0"/>
              <a:t> linked from </a:t>
            </a:r>
            <a:r>
              <a:rPr lang="en-US" sz="3000" i="1" dirty="0" err="1" smtClean="0"/>
              <a:t>i</a:t>
            </a:r>
            <a:endParaRPr lang="en-US" sz="3000" i="1" dirty="0" smtClean="0"/>
          </a:p>
          <a:p>
            <a:pPr lvl="1"/>
            <a:r>
              <a:rPr lang="en-US" sz="3000" dirty="0" smtClean="0"/>
              <a:t>Process repeats indefinitely</a:t>
            </a:r>
          </a:p>
          <a:p>
            <a:r>
              <a:rPr lang="en-US" sz="3000" dirty="0" smtClean="0"/>
              <a:t>Let:</a:t>
            </a:r>
          </a:p>
          <a:p>
            <a:pPr lvl="1"/>
            <a:r>
              <a:rPr lang="en-US" sz="3000" dirty="0"/>
              <a:t>p</a:t>
            </a:r>
            <a:r>
              <a:rPr lang="en-US" sz="3000" dirty="0" smtClean="0"/>
              <a:t>(t) … vector whose </a:t>
            </a:r>
            <a:r>
              <a:rPr lang="en-US" sz="3000" i="1" dirty="0" err="1" smtClean="0"/>
              <a:t>i</a:t>
            </a:r>
            <a:r>
              <a:rPr lang="en-US" sz="3000" baseline="30000" dirty="0" err="1" smtClean="0"/>
              <a:t>th</a:t>
            </a:r>
            <a:r>
              <a:rPr lang="en-US" sz="3000" dirty="0" smtClean="0"/>
              <a:t> coordinate is the prob. that the surfer is at page </a:t>
            </a:r>
            <a:r>
              <a:rPr lang="en-US" sz="3000" i="1" dirty="0" err="1" smtClean="0"/>
              <a:t>i</a:t>
            </a:r>
            <a:r>
              <a:rPr lang="en-US" sz="3000" dirty="0" smtClean="0"/>
              <a:t> at time </a:t>
            </a:r>
            <a:r>
              <a:rPr lang="en-US" sz="3000" i="1" dirty="0" smtClean="0"/>
              <a:t>t</a:t>
            </a:r>
          </a:p>
          <a:p>
            <a:pPr lvl="1"/>
            <a:r>
              <a:rPr lang="en-US" sz="3000" dirty="0" smtClean="0"/>
              <a:t>So p(t) is a probability distribution over pages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16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Stationary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the surfer at time </a:t>
            </a:r>
            <a:r>
              <a:rPr lang="en-US" dirty="0" smtClean="0"/>
              <a:t>t+1</a:t>
            </a:r>
          </a:p>
          <a:p>
            <a:pPr lvl="1"/>
            <a:r>
              <a:rPr lang="en-US" dirty="0"/>
              <a:t>Follows a link uniformly at random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Suppose the random walk reaches a </a:t>
            </a:r>
            <a:r>
              <a:rPr lang="en-US" dirty="0" smtClean="0"/>
              <a:t>state</a:t>
            </a:r>
          </a:p>
          <a:p>
            <a:pPr marL="495285" lvl="1" indent="0">
              <a:buNone/>
            </a:pPr>
            <a:endParaRPr lang="en-US" dirty="0" smtClean="0"/>
          </a:p>
          <a:p>
            <a:pPr marL="495285" lvl="1" indent="0">
              <a:buNone/>
            </a:pPr>
            <a:r>
              <a:rPr lang="en-US" dirty="0" smtClean="0"/>
              <a:t>Then p(t) is </a:t>
            </a:r>
            <a:r>
              <a:rPr lang="en-US" dirty="0" smtClean="0">
                <a:solidFill>
                  <a:srgbClr val="FF0000"/>
                </a:solidFill>
              </a:rPr>
              <a:t>stationary distribution </a:t>
            </a:r>
            <a:r>
              <a:rPr lang="en-US" dirty="0" smtClean="0"/>
              <a:t>of a random walk </a:t>
            </a:r>
          </a:p>
          <a:p>
            <a:pPr marL="557195" indent="-495285"/>
            <a:r>
              <a:rPr lang="en-US" dirty="0" smtClean="0"/>
              <a:t>Our original rank vector r satisfies </a:t>
            </a:r>
          </a:p>
          <a:p>
            <a:pPr marL="990570" lvl="1" indent="-495285"/>
            <a:r>
              <a:rPr lang="en-US" dirty="0" smtClean="0"/>
              <a:t>So r is a stationary distribution for the random walk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852936"/>
            <a:ext cx="2881408" cy="359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4" y="4079094"/>
            <a:ext cx="3941143" cy="359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2" y="5301208"/>
            <a:ext cx="1435338" cy="2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Three questions:</a:t>
            </a:r>
          </a:p>
          <a:p>
            <a:pPr lvl="1"/>
            <a:r>
              <a:rPr lang="en-US" sz="3200" dirty="0" smtClean="0"/>
              <a:t>Does this converge?</a:t>
            </a:r>
          </a:p>
          <a:p>
            <a:pPr lvl="1"/>
            <a:r>
              <a:rPr lang="en-US" sz="3200" dirty="0" smtClean="0"/>
              <a:t>Does it converge to what we want?</a:t>
            </a:r>
          </a:p>
          <a:p>
            <a:pPr lvl="1"/>
            <a:r>
              <a:rPr lang="en-US" sz="3200" dirty="0" smtClean="0"/>
              <a:t>Are results reasonable?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Converge?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pic>
        <p:nvPicPr>
          <p:cNvPr id="14337" name="Picture 1" descr="C:\Users\localuser\AppData\Roaming\Tencent\Users\740204080\QQ\WinTemp\RichOle\%I]%[91]8[XZ@TGIHI[NMY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916832"/>
            <a:ext cx="9193363" cy="40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PageRank computation scalable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5226347"/>
            <a:ext cx="8915400" cy="1493457"/>
          </a:xfrm>
        </p:spPr>
        <p:txBody>
          <a:bodyPr/>
          <a:lstStyle/>
          <a:p>
            <a:r>
              <a:rPr lang="en-US" dirty="0" smtClean="0"/>
              <a:t>There are </a:t>
            </a:r>
            <a:r>
              <a:rPr lang="en-US" dirty="0" smtClean="0">
                <a:solidFill>
                  <a:srgbClr val="FF0000"/>
                </a:solidFill>
              </a:rPr>
              <a:t>billions</a:t>
            </a:r>
            <a:r>
              <a:rPr lang="en-US" dirty="0" smtClean="0"/>
              <a:t> of web pages and hyperlinks between them, how to compute </a:t>
            </a:r>
            <a:r>
              <a:rPr lang="en-US" dirty="0"/>
              <a:t>their </a:t>
            </a:r>
            <a:r>
              <a:rPr lang="en-US" dirty="0" smtClean="0"/>
              <a:t>ranking score  (e.g., PageRank) </a:t>
            </a:r>
            <a:r>
              <a:rPr lang="en-US" dirty="0" smtClean="0">
                <a:solidFill>
                  <a:srgbClr val="FF0000"/>
                </a:solidFill>
              </a:rPr>
              <a:t>efficiently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07" y="1512115"/>
            <a:ext cx="6232554" cy="37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6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Converge to What We Want?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pic>
        <p:nvPicPr>
          <p:cNvPr id="15361" name="Picture 1" descr="C:\Users\localuser\AppData\Roaming\Tencent\Users\740204080\QQ\WinTemp\RichOle\0TNDCRA[4A`6UUZ}L6Y@3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7" y="1721552"/>
            <a:ext cx="9395786" cy="43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4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PageRank: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Two</a:t>
            </a:r>
            <a:r>
              <a:rPr lang="en-US" sz="3600" dirty="0" smtClean="0"/>
              <a:t> problems:</a:t>
            </a:r>
          </a:p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Spider traps</a:t>
            </a:r>
            <a:r>
              <a:rPr lang="en-US" sz="3200" dirty="0" smtClean="0"/>
              <a:t>: all out-links are within the group </a:t>
            </a:r>
          </a:p>
          <a:p>
            <a:pPr lvl="2"/>
            <a:r>
              <a:rPr lang="en-US" sz="2800" dirty="0" smtClean="0"/>
              <a:t>Eventually spider traps absorb all importance</a:t>
            </a:r>
          </a:p>
          <a:p>
            <a:pPr lvl="1"/>
            <a:r>
              <a:rPr lang="en-US" sz="3200" dirty="0"/>
              <a:t>Some pages are </a:t>
            </a:r>
            <a:r>
              <a:rPr lang="en-US" sz="3200" dirty="0">
                <a:solidFill>
                  <a:srgbClr val="FF0000"/>
                </a:solidFill>
              </a:rPr>
              <a:t>dead ends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(have no out-links)</a:t>
            </a:r>
          </a:p>
          <a:p>
            <a:pPr lvl="2"/>
            <a:r>
              <a:rPr lang="en-US" sz="2800" dirty="0"/>
              <a:t>Such pages cause importance to “leak out”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Spider Traps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Iteration:</a:t>
            </a:r>
          </a:p>
          <a:p>
            <a:pPr lvl="1"/>
            <a:r>
              <a:rPr lang="en-US" dirty="0" smtClean="0"/>
              <a:t>Set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j</a:t>
            </a:r>
            <a:r>
              <a:rPr lang="en-US" dirty="0" smtClean="0"/>
              <a:t> = 1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And iterate</a:t>
            </a:r>
          </a:p>
          <a:p>
            <a:r>
              <a:rPr lang="en-US" dirty="0" smtClean="0"/>
              <a:t>Example</a:t>
            </a:r>
          </a:p>
          <a:p>
            <a:pPr marL="495285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873481"/>
            <a:ext cx="2055082" cy="431942"/>
          </a:xfrm>
          <a:prstGeom prst="rect">
            <a:avLst/>
          </a:prstGeom>
        </p:spPr>
      </p:pic>
      <p:pic>
        <p:nvPicPr>
          <p:cNvPr id="16385" name="Picture 1" descr="C:\Users\localuser\AppData\Roaming\Tencent\Users\740204080\QQ\WinTemp\RichOle\$`~$L9{_619[(B_H)0N1B(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1" y="4595192"/>
            <a:ext cx="7407447" cy="197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localuser\AppData\Roaming\Tencent\Users\740204080\QQ\WinTemp\RichOle\YX6}U_K76DO]SR_VBS{8`T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35" y="1400775"/>
            <a:ext cx="4057581" cy="294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1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C:\Users\localuser\AppData\Roaming\Tencent\Users\740204080\QQ\WinTemp\RichOle\EAZXY2L(1N6PU6A4W$)Q@F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71" y="4713555"/>
            <a:ext cx="5906125" cy="203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Random Teleports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525963"/>
          </a:xfrm>
        </p:spPr>
        <p:txBody>
          <a:bodyPr/>
          <a:lstStyle/>
          <a:p>
            <a:r>
              <a:rPr lang="en-US" dirty="0"/>
              <a:t>The Google solution for spider traps: </a:t>
            </a:r>
            <a:r>
              <a:rPr lang="en-US" dirty="0">
                <a:solidFill>
                  <a:srgbClr val="FF0000"/>
                </a:solidFill>
              </a:rPr>
              <a:t>At each time step, the random surfer </a:t>
            </a:r>
            <a:r>
              <a:rPr lang="en-US" dirty="0" smtClean="0">
                <a:solidFill>
                  <a:srgbClr val="FF0000"/>
                </a:solidFill>
              </a:rPr>
              <a:t>has </a:t>
            </a:r>
            <a:r>
              <a:rPr lang="en-US" dirty="0">
                <a:solidFill>
                  <a:srgbClr val="FF0000"/>
                </a:solidFill>
              </a:rPr>
              <a:t>two </a:t>
            </a:r>
            <a:r>
              <a:rPr lang="en-US" dirty="0" smtClean="0">
                <a:solidFill>
                  <a:srgbClr val="FF0000"/>
                </a:solidFill>
              </a:rPr>
              <a:t>options</a:t>
            </a:r>
          </a:p>
          <a:p>
            <a:pPr lvl="1"/>
            <a:r>
              <a:rPr lang="en-US" dirty="0" smtClean="0"/>
              <a:t>With prob.  </a:t>
            </a:r>
            <a:r>
              <a:rPr lang="en-US" dirty="0"/>
              <a:t> </a:t>
            </a:r>
            <a:r>
              <a:rPr lang="en-US" dirty="0" smtClean="0"/>
              <a:t> , follow a link at random</a:t>
            </a:r>
          </a:p>
          <a:p>
            <a:pPr lvl="1"/>
            <a:r>
              <a:rPr lang="en-US" dirty="0" smtClean="0"/>
              <a:t>With prob.            , jump to some random page</a:t>
            </a:r>
          </a:p>
          <a:p>
            <a:pPr lvl="1"/>
            <a:r>
              <a:rPr lang="en-US" dirty="0" smtClean="0"/>
              <a:t>Common values for     are in the range 0.8 to 0.9</a:t>
            </a:r>
          </a:p>
          <a:p>
            <a:r>
              <a:rPr lang="en-US" dirty="0" smtClean="0"/>
              <a:t>Surfer will teleport out of spider trap within a few time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546" y="2740101"/>
            <a:ext cx="195849" cy="321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3831718"/>
            <a:ext cx="195849" cy="321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69" y="3271826"/>
            <a:ext cx="788765" cy="3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0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Dead 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Iteration: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And iterate</a:t>
            </a:r>
          </a:p>
          <a:p>
            <a:r>
              <a:rPr lang="en-US" dirty="0"/>
              <a:t>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819212"/>
            <a:ext cx="2055082" cy="431942"/>
          </a:xfrm>
          <a:prstGeom prst="rect">
            <a:avLst/>
          </a:prstGeom>
        </p:spPr>
      </p:pic>
      <p:pic>
        <p:nvPicPr>
          <p:cNvPr id="18435" name="Picture 3" descr="C:\Users\localuser\AppData\Roaming\Tencent\Users\740204080\QQ\WinTemp\RichOle\_]KPIXW%6O2~2ZV2QOZV9~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4" y="4443113"/>
            <a:ext cx="8618683" cy="218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localuser\AppData\Roaming\Tencent\Users\740204080\QQ\WinTemp\RichOle\Z$O78925_K2I}YXU8%3ZZ8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668" y="1213970"/>
            <a:ext cx="4326708" cy="302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4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Always Teleport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Teleports: Follow random teleport links with probability 1.0 from dead-ends </a:t>
            </a:r>
            <a:endParaRPr lang="en-US" dirty="0" smtClean="0"/>
          </a:p>
          <a:p>
            <a:pPr lvl="1"/>
            <a:r>
              <a:rPr lang="en-US" dirty="0" smtClean="0"/>
              <a:t>Adjust </a:t>
            </a:r>
            <a:r>
              <a:rPr lang="en-US" dirty="0"/>
              <a:t>matrix accordingly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  <p:pic>
        <p:nvPicPr>
          <p:cNvPr id="19457" name="Picture 1" descr="C:\Users\localuser\AppData\Roaming\Tencent\Users\740204080\QQ\WinTemp\RichOle\U5C6R55R(I7X[F0647SIVU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62" y="3310379"/>
            <a:ext cx="6240693" cy="336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Teleports Solve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Markov chains</a:t>
            </a:r>
          </a:p>
          <a:p>
            <a:pPr lvl="1"/>
            <a:r>
              <a:rPr lang="en-US" dirty="0" smtClean="0"/>
              <a:t>Set of states </a:t>
            </a:r>
            <a:r>
              <a:rPr lang="en-US" b="1" dirty="0" smtClean="0"/>
              <a:t>X</a:t>
            </a:r>
          </a:p>
          <a:p>
            <a:pPr lvl="1"/>
            <a:r>
              <a:rPr lang="en-US" dirty="0" smtClean="0"/>
              <a:t>Transition matrix </a:t>
            </a:r>
            <a:r>
              <a:rPr lang="en-US" b="1" dirty="0" smtClean="0"/>
              <a:t>P </a:t>
            </a:r>
            <a:r>
              <a:rPr lang="en-US" dirty="0" smtClean="0"/>
              <a:t>where </a:t>
            </a:r>
          </a:p>
          <a:p>
            <a:pPr lvl="1"/>
            <a:r>
              <a:rPr lang="en-US" dirty="0" smtClean="0"/>
              <a:t>    specifying the stationary probability of being at each state  </a:t>
            </a:r>
          </a:p>
          <a:p>
            <a:pPr lvl="1"/>
            <a:r>
              <a:rPr lang="en-US" dirty="0" smtClean="0"/>
              <a:t>Goal is to find    such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75" y="1668153"/>
            <a:ext cx="4553728" cy="648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55" y="4169654"/>
            <a:ext cx="4010898" cy="372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4832585"/>
            <a:ext cx="193167" cy="158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32" y="5198555"/>
            <a:ext cx="933641" cy="260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53" y="5835595"/>
            <a:ext cx="193167" cy="1582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5763312"/>
            <a:ext cx="1164368" cy="2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Analogy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Theory of Markov chains</a:t>
            </a:r>
          </a:p>
          <a:p>
            <a:r>
              <a:rPr lang="en-US" dirty="0"/>
              <a:t>Fact: For </a:t>
            </a:r>
            <a:r>
              <a:rPr lang="en-US" dirty="0">
                <a:solidFill>
                  <a:srgbClr val="FF0000"/>
                </a:solidFill>
              </a:rPr>
              <a:t>any start vector</a:t>
            </a:r>
            <a:r>
              <a:rPr lang="en-US" dirty="0"/>
              <a:t>, the power method applied to a Markov transition matrix </a:t>
            </a:r>
            <a:r>
              <a:rPr lang="en-US" b="1" dirty="0"/>
              <a:t>P</a:t>
            </a:r>
            <a:r>
              <a:rPr lang="en-US" dirty="0"/>
              <a:t> will </a:t>
            </a:r>
            <a:r>
              <a:rPr lang="en-US" dirty="0">
                <a:solidFill>
                  <a:srgbClr val="FF0000"/>
                </a:solidFill>
              </a:rPr>
              <a:t>converge</a:t>
            </a:r>
            <a:r>
              <a:rPr lang="en-US" dirty="0"/>
              <a:t> to a </a:t>
            </a:r>
            <a:r>
              <a:rPr lang="en-US" dirty="0">
                <a:solidFill>
                  <a:srgbClr val="FF0000"/>
                </a:solidFill>
              </a:rPr>
              <a:t>unique</a:t>
            </a:r>
            <a:r>
              <a:rPr lang="en-US" dirty="0"/>
              <a:t> positive stationary vector as long as </a:t>
            </a:r>
            <a:r>
              <a:rPr lang="en-US" b="1" dirty="0"/>
              <a:t>P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stochastic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irreducible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aperiodic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M Stochastic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Stochastic</a:t>
            </a:r>
            <a:r>
              <a:rPr lang="en-US" dirty="0" smtClean="0"/>
              <a:t>: Every column sums to 1</a:t>
            </a:r>
          </a:p>
          <a:p>
            <a:r>
              <a:rPr lang="en-US" dirty="0" smtClean="0"/>
              <a:t>A possible solution: add 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7" y="3094603"/>
            <a:ext cx="4462096" cy="702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04" y="4019354"/>
            <a:ext cx="5932362" cy="770352"/>
          </a:xfrm>
          <a:prstGeom prst="rect">
            <a:avLst/>
          </a:prstGeom>
        </p:spPr>
      </p:pic>
      <p:pic>
        <p:nvPicPr>
          <p:cNvPr id="20482" name="Picture 2" descr="C:\Users\localuser\Desktop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19" y="4909810"/>
            <a:ext cx="7273783" cy="181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M Aperiodic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chain is periodic if there exists </a:t>
            </a:r>
            <a:r>
              <a:rPr lang="en-US" b="1" dirty="0"/>
              <a:t>k &gt; 1 </a:t>
            </a:r>
            <a:r>
              <a:rPr lang="en-US" dirty="0"/>
              <a:t>such that the interval between two visits to some state </a:t>
            </a:r>
            <a:r>
              <a:rPr lang="en-US" b="1" dirty="0"/>
              <a:t>s</a:t>
            </a:r>
            <a:r>
              <a:rPr lang="en-US" dirty="0"/>
              <a:t> is always a multiple of </a:t>
            </a:r>
            <a:r>
              <a:rPr lang="en-US" b="1" dirty="0"/>
              <a:t>k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possible solution: add 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  <p:pic>
        <p:nvPicPr>
          <p:cNvPr id="1025" name="Picture 1" descr="C:\Users\localuser\AppData\Roaming\Tencent\Users\740204080\QQ\WinTemp\RichOle\5J(M~6@Z2{4GF~S12_IS[L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585" y="4005064"/>
            <a:ext cx="3318923" cy="254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2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as a Graph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/>
              <a:t>Topic-Specific PageRank</a:t>
            </a:r>
          </a:p>
          <a:p>
            <a:r>
              <a:rPr lang="en-US" dirty="0" smtClean="0"/>
              <a:t>Appendix: Trust-Rank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6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M Irreducible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any state, there is a non-zero  probability of going from any one </a:t>
            </a:r>
            <a:r>
              <a:rPr lang="en-US" dirty="0" smtClean="0"/>
              <a:t>state </a:t>
            </a:r>
            <a:r>
              <a:rPr lang="en-US" dirty="0"/>
              <a:t>to any </a:t>
            </a:r>
            <a:r>
              <a:rPr lang="en-US" dirty="0" smtClean="0"/>
              <a:t>another</a:t>
            </a:r>
          </a:p>
          <a:p>
            <a:r>
              <a:rPr lang="en-US" dirty="0"/>
              <a:t>A possible solution: add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links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  <p:pic>
        <p:nvPicPr>
          <p:cNvPr id="2049" name="Picture 1" descr="C:\Users\localuser\AppData\Roaming\Tencent\Users\740204080\QQ\WinTemp\RichOle\[COW(BWMH$28}[LECRBQV@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349" y="3585018"/>
            <a:ext cx="3731330" cy="291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Random Jumps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Google’s solution that does it all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Makes M </a:t>
            </a:r>
            <a:r>
              <a:rPr lang="en-US" dirty="0">
                <a:solidFill>
                  <a:srgbClr val="FF0000"/>
                </a:solidFill>
              </a:rPr>
              <a:t>stochastic, </a:t>
            </a:r>
            <a:r>
              <a:rPr lang="en-US" dirty="0" smtClean="0">
                <a:solidFill>
                  <a:srgbClr val="FF0000"/>
                </a:solidFill>
              </a:rPr>
              <a:t>aperiodic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irreducible</a:t>
            </a:r>
          </a:p>
          <a:p>
            <a:r>
              <a:rPr lang="en-US" dirty="0"/>
              <a:t>At each step, random surfer has two options: </a:t>
            </a:r>
            <a:endParaRPr lang="en-US" dirty="0" smtClean="0"/>
          </a:p>
          <a:p>
            <a:pPr lvl="1"/>
            <a:r>
              <a:rPr lang="en-US" dirty="0" smtClean="0"/>
              <a:t>With probability    , follow a link at random</a:t>
            </a:r>
          </a:p>
          <a:p>
            <a:pPr lvl="1"/>
            <a:r>
              <a:rPr lang="en-US" dirty="0" smtClean="0"/>
              <a:t>With probability         , jump to some random page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PageRank equation </a:t>
            </a:r>
            <a:r>
              <a:rPr lang="en-US" dirty="0" smtClean="0"/>
              <a:t>[Brin-Page,98]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29" y="3591272"/>
            <a:ext cx="180785" cy="297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83" y="4139932"/>
            <a:ext cx="728091" cy="297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97" y="5229200"/>
            <a:ext cx="3769233" cy="428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9579" y="5681913"/>
            <a:ext cx="7566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 formulation assumes that </a:t>
            </a:r>
            <a:r>
              <a:rPr lang="en-US" b="1" dirty="0" smtClean="0">
                <a:solidFill>
                  <a:srgbClr val="0000FF"/>
                </a:solidFill>
              </a:rPr>
              <a:t>M</a:t>
            </a:r>
            <a:r>
              <a:rPr lang="en-US" dirty="0" smtClean="0">
                <a:solidFill>
                  <a:srgbClr val="0000FF"/>
                </a:solidFill>
              </a:rPr>
              <a:t> has </a:t>
            </a:r>
            <a:r>
              <a:rPr lang="en-US" dirty="0">
                <a:solidFill>
                  <a:srgbClr val="0000FF"/>
                </a:solidFill>
              </a:rPr>
              <a:t>no dead ends.  We can either preprocess </a:t>
            </a:r>
            <a:r>
              <a:rPr lang="en-US" dirty="0" smtClean="0">
                <a:solidFill>
                  <a:srgbClr val="0000FF"/>
                </a:solidFill>
              </a:rPr>
              <a:t>matrix </a:t>
            </a:r>
            <a:r>
              <a:rPr lang="en-US" b="1" dirty="0" smtClean="0">
                <a:solidFill>
                  <a:srgbClr val="0000FF"/>
                </a:solidFill>
              </a:rPr>
              <a:t>M</a:t>
            </a:r>
            <a:r>
              <a:rPr lang="en-US" dirty="0" smtClean="0">
                <a:solidFill>
                  <a:srgbClr val="0000FF"/>
                </a:solidFill>
              </a:rPr>
              <a:t> to </a:t>
            </a:r>
            <a:r>
              <a:rPr lang="en-US" dirty="0">
                <a:solidFill>
                  <a:srgbClr val="0000FF"/>
                </a:solidFill>
              </a:rPr>
              <a:t>remove all dead ends or explicitly follow random teleport links with probability 1.0 from dead-ends.</a:t>
            </a:r>
          </a:p>
        </p:txBody>
      </p:sp>
    </p:spTree>
    <p:extLst>
      <p:ext uri="{BB962C8B-B14F-4D97-AF65-F5344CB8AC3E}">
        <p14:creationId xmlns:p14="http://schemas.microsoft.com/office/powerpoint/2010/main" val="375358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Google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PageRank equation </a:t>
            </a:r>
            <a:r>
              <a:rPr lang="en-US" dirty="0"/>
              <a:t>[Brin-Page,98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Google Matrix A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A is stochastic, aperiodic and irreducible, so</a:t>
            </a:r>
          </a:p>
          <a:p>
            <a:endParaRPr lang="en-US" dirty="0"/>
          </a:p>
          <a:p>
            <a:r>
              <a:rPr lang="en-US" dirty="0" smtClean="0"/>
              <a:t>In practice                   (make 5 steps and jump)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97" y="2306232"/>
            <a:ext cx="3769233" cy="428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98" y="3614949"/>
            <a:ext cx="3750632" cy="403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60" y="4898525"/>
            <a:ext cx="2357352" cy="3060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76" y="5635018"/>
            <a:ext cx="1604772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 action="ppaction://hlinksldjump"/>
              </a:rPr>
              <a:t>Go to </a:t>
            </a:r>
            <a:r>
              <a:rPr lang="en-US" dirty="0" smtClean="0">
                <a:hlinkClick r:id="rId2" action="ppaction://hlinksldjump"/>
              </a:rPr>
              <a:t>Practice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0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step is matrix-vector multiplication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Easy if we have enough main memory to hold</a:t>
            </a:r>
          </a:p>
          <a:p>
            <a:endParaRPr lang="en-US" dirty="0"/>
          </a:p>
          <a:p>
            <a:r>
              <a:rPr lang="en-US" dirty="0" smtClean="0"/>
              <a:t>Say </a:t>
            </a:r>
            <a:r>
              <a:rPr lang="en-US" i="1" dirty="0" smtClean="0"/>
              <a:t>N</a:t>
            </a:r>
            <a:r>
              <a:rPr lang="en-US" dirty="0" smtClean="0"/>
              <a:t>=1 billion pages</a:t>
            </a:r>
          </a:p>
          <a:p>
            <a:pPr lvl="1"/>
            <a:r>
              <a:rPr lang="en-US" dirty="0" smtClean="0"/>
              <a:t>We need 4 bytes for each entry (say)</a:t>
            </a:r>
          </a:p>
          <a:p>
            <a:pPr lvl="1"/>
            <a:r>
              <a:rPr lang="en-US" dirty="0" smtClean="0"/>
              <a:t>2 billion entries for vectors, approx. 8GB</a:t>
            </a:r>
          </a:p>
          <a:p>
            <a:pPr lvl="1"/>
            <a:r>
              <a:rPr lang="en-US" dirty="0" smtClean="0"/>
              <a:t>Matrix </a:t>
            </a:r>
            <a:r>
              <a:rPr lang="en-US" i="1" dirty="0" smtClean="0"/>
              <a:t>A</a:t>
            </a:r>
            <a:r>
              <a:rPr lang="en-US" dirty="0" smtClean="0"/>
              <a:t> has 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entries: 10</a:t>
            </a:r>
            <a:r>
              <a:rPr lang="en-US" baseline="30000" dirty="0" smtClean="0"/>
              <a:t>18</a:t>
            </a:r>
            <a:r>
              <a:rPr lang="en-US" dirty="0" smtClean="0"/>
              <a:t> is a large number!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2304354"/>
            <a:ext cx="2253615" cy="305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3461435"/>
            <a:ext cx="1821672" cy="37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there are </a:t>
            </a:r>
            <a:r>
              <a:rPr lang="en-US" b="1" i="1" dirty="0" smtClean="0"/>
              <a:t>N</a:t>
            </a:r>
            <a:r>
              <a:rPr lang="en-US" dirty="0" smtClean="0"/>
              <a:t> pages</a:t>
            </a:r>
          </a:p>
          <a:p>
            <a:pPr lvl="1"/>
            <a:r>
              <a:rPr lang="en-US" dirty="0" smtClean="0"/>
              <a:t>Consider page j, with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j</a:t>
            </a:r>
            <a:r>
              <a:rPr lang="en-US" dirty="0"/>
              <a:t> </a:t>
            </a:r>
            <a:r>
              <a:rPr lang="en-US" dirty="0" smtClean="0"/>
              <a:t>out-links</a:t>
            </a:r>
          </a:p>
          <a:p>
            <a:pPr lvl="1"/>
            <a:r>
              <a:rPr lang="en-US" dirty="0" smtClean="0"/>
              <a:t>We have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ij</a:t>
            </a:r>
            <a:r>
              <a:rPr lang="en-US" dirty="0" smtClean="0"/>
              <a:t> = 1/|</a:t>
            </a:r>
            <a:r>
              <a:rPr lang="en-US" dirty="0" err="1" smtClean="0"/>
              <a:t>d</a:t>
            </a:r>
            <a:r>
              <a:rPr lang="en-US" baseline="-25000" dirty="0" err="1" smtClean="0"/>
              <a:t>j</a:t>
            </a:r>
            <a:r>
              <a:rPr lang="en-US" dirty="0" smtClean="0"/>
              <a:t>| when            and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ij</a:t>
            </a:r>
            <a:r>
              <a:rPr lang="en-US" dirty="0" smtClean="0"/>
              <a:t> = 0 otherwise</a:t>
            </a:r>
          </a:p>
          <a:p>
            <a:r>
              <a:rPr lang="en-US" dirty="0" smtClean="0"/>
              <a:t>The random teleport is equivalent to:</a:t>
            </a:r>
          </a:p>
          <a:p>
            <a:pPr lvl="1"/>
            <a:r>
              <a:rPr lang="en-US" dirty="0" smtClean="0"/>
              <a:t> Adding a teleport link from j to every other page and setting transition prob. to </a:t>
            </a:r>
          </a:p>
          <a:p>
            <a:pPr lvl="1"/>
            <a:r>
              <a:rPr lang="en-US" dirty="0" smtClean="0"/>
              <a:t>Reducing the prob. of following each out-link from </a:t>
            </a:r>
          </a:p>
          <a:p>
            <a:pPr lvl="1"/>
            <a:endParaRPr lang="en-US" dirty="0"/>
          </a:p>
          <a:p>
            <a:pPr marL="495285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2941127"/>
            <a:ext cx="831691" cy="308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36" y="5013176"/>
            <a:ext cx="1550702" cy="359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76" y="6050853"/>
            <a:ext cx="882665" cy="372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6050853"/>
            <a:ext cx="1285097" cy="37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4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Rearranging the Equation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76" y="1478783"/>
            <a:ext cx="6570360" cy="43060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6506" y="5925278"/>
            <a:ext cx="436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Note</a:t>
            </a:r>
            <a:r>
              <a:rPr lang="en-US" dirty="0" smtClean="0">
                <a:solidFill>
                  <a:srgbClr val="0000FF"/>
                </a:solidFill>
              </a:rPr>
              <a:t>: Here we assumed </a:t>
            </a:r>
            <a:r>
              <a:rPr lang="en-US" b="1" dirty="0" smtClean="0">
                <a:solidFill>
                  <a:srgbClr val="0000FF"/>
                </a:solidFill>
              </a:rPr>
              <a:t>M</a:t>
            </a:r>
            <a:r>
              <a:rPr lang="en-US" dirty="0" smtClean="0">
                <a:solidFill>
                  <a:srgbClr val="0000FF"/>
                </a:solidFill>
              </a:rPr>
              <a:t> has no </a:t>
            </a:r>
            <a:r>
              <a:rPr lang="en-US" b="1" dirty="0" smtClean="0">
                <a:solidFill>
                  <a:srgbClr val="0000FF"/>
                </a:solidFill>
              </a:rPr>
              <a:t>dead-ends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7026" y="5925278"/>
            <a:ext cx="421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[x]</a:t>
            </a:r>
            <a:r>
              <a:rPr lang="en-US" baseline="-25000" dirty="0" smtClean="0">
                <a:solidFill>
                  <a:srgbClr val="0000FF"/>
                </a:solidFill>
              </a:rPr>
              <a:t>N </a:t>
            </a:r>
            <a:r>
              <a:rPr lang="en-US" dirty="0" smtClean="0">
                <a:solidFill>
                  <a:srgbClr val="0000FF"/>
                </a:solidFill>
              </a:rPr>
              <a:t> … a vector of length </a:t>
            </a:r>
            <a:r>
              <a:rPr lang="en-US" i="1" dirty="0" smtClean="0">
                <a:solidFill>
                  <a:srgbClr val="0000FF"/>
                </a:solidFill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 with all entries x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0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Spare Matrix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just rearranged the PageRank equation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 is a </a:t>
            </a:r>
            <a:r>
              <a:rPr lang="en-US" dirty="0" smtClean="0">
                <a:solidFill>
                  <a:srgbClr val="FF0000"/>
                </a:solidFill>
              </a:rPr>
              <a:t>sparse matrix</a:t>
            </a:r>
            <a:r>
              <a:rPr lang="en-US" dirty="0" smtClean="0"/>
              <a:t>! (with no dead-ends)</a:t>
            </a:r>
          </a:p>
          <a:p>
            <a:pPr lvl="1"/>
            <a:r>
              <a:rPr lang="en-US" dirty="0" smtClean="0"/>
              <a:t>10 links per node, approx. 10</a:t>
            </a:r>
            <a:r>
              <a:rPr lang="en-US" i="1" dirty="0" smtClean="0"/>
              <a:t>N</a:t>
            </a:r>
            <a:r>
              <a:rPr lang="en-US" dirty="0" smtClean="0"/>
              <a:t> entries</a:t>
            </a:r>
          </a:p>
          <a:p>
            <a:r>
              <a:rPr lang="en-US" dirty="0" smtClean="0"/>
              <a:t>So in each iteration, we need to </a:t>
            </a:r>
          </a:p>
          <a:p>
            <a:pPr lvl="1"/>
            <a:r>
              <a:rPr lang="en-US" dirty="0" smtClean="0"/>
              <a:t>Compute </a:t>
            </a:r>
          </a:p>
          <a:p>
            <a:pPr lvl="1"/>
            <a:r>
              <a:rPr lang="en-US" dirty="0" smtClean="0"/>
              <a:t>Add a constant                  to each entry in</a:t>
            </a:r>
          </a:p>
          <a:p>
            <a:pPr lvl="2"/>
            <a:r>
              <a:rPr lang="en-US" dirty="0" smtClean="0">
                <a:solidFill>
                  <a:srgbClr val="0000FF"/>
                </a:solidFill>
              </a:rPr>
              <a:t>Note: if </a:t>
            </a:r>
            <a:r>
              <a:rPr lang="en-US" i="1" dirty="0" smtClean="0">
                <a:solidFill>
                  <a:srgbClr val="0000FF"/>
                </a:solidFill>
              </a:rPr>
              <a:t>M</a:t>
            </a:r>
            <a:r>
              <a:rPr lang="en-US" dirty="0" smtClean="0">
                <a:solidFill>
                  <a:srgbClr val="0000FF"/>
                </a:solidFill>
              </a:rPr>
              <a:t> contains dead-ends then                       and we also have to renormalize           so that it sums to 1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204864"/>
            <a:ext cx="3310668" cy="65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92" y="4747858"/>
            <a:ext cx="2253615" cy="305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79" y="5383806"/>
            <a:ext cx="1326147" cy="30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282" y="5397246"/>
            <a:ext cx="619125" cy="222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4" y="5893684"/>
            <a:ext cx="1586817" cy="322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26" y="6290184"/>
            <a:ext cx="619125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PageRank: The Complete Algorithm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10" y="1322766"/>
            <a:ext cx="7310444" cy="53465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sparse matrix using only nonzero entries</a:t>
            </a:r>
          </a:p>
          <a:p>
            <a:pPr lvl="1"/>
            <a:r>
              <a:rPr lang="en-US" dirty="0"/>
              <a:t>Space proportional roughly to number of links </a:t>
            </a:r>
            <a:endParaRPr lang="en-US" dirty="0" smtClean="0"/>
          </a:p>
          <a:p>
            <a:pPr lvl="1"/>
            <a:r>
              <a:rPr lang="en-US" dirty="0"/>
              <a:t>Say 10N, or 4*10*1 billion = </a:t>
            </a:r>
            <a:r>
              <a:rPr lang="en-US" dirty="0" smtClean="0"/>
              <a:t>40GB</a:t>
            </a:r>
          </a:p>
          <a:p>
            <a:pPr lvl="1"/>
            <a:r>
              <a:rPr lang="en-US" dirty="0"/>
              <a:t>Still won’t fit in memory, but will fit on disk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  <p:pic>
        <p:nvPicPr>
          <p:cNvPr id="4097" name="Picture 1" descr="C:\Users\localuser\AppData\Roaming\Tencent\Users\740204080\QQ\WinTemp\RichOle\_~F(6DB9{92JZDV1L$J]Q$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4331803"/>
            <a:ext cx="6455780" cy="253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4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as a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PageRank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Topic-Specific PageRank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Appendix: Trust-Rank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ocaluser\Desktop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4894871"/>
            <a:ext cx="5764231" cy="193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Algorithm: Update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59834"/>
            <a:ext cx="8915400" cy="4525963"/>
          </a:xfrm>
        </p:spPr>
        <p:txBody>
          <a:bodyPr/>
          <a:lstStyle/>
          <a:p>
            <a:r>
              <a:rPr lang="en-US" dirty="0" smtClean="0"/>
              <a:t>Assume enough RAM to fit         into memory</a:t>
            </a:r>
          </a:p>
          <a:p>
            <a:pPr lvl="1"/>
            <a:r>
              <a:rPr lang="en-US" dirty="0" smtClean="0"/>
              <a:t>Store         and matrix </a:t>
            </a:r>
            <a:r>
              <a:rPr lang="en-US" i="1" dirty="0" smtClean="0"/>
              <a:t>M</a:t>
            </a:r>
            <a:r>
              <a:rPr lang="en-US" dirty="0" smtClean="0"/>
              <a:t> on disk</a:t>
            </a:r>
          </a:p>
          <a:p>
            <a:r>
              <a:rPr lang="en-US" dirty="0" smtClean="0"/>
              <a:t>Then 1 step of power-iteration is:</a:t>
            </a:r>
          </a:p>
          <a:p>
            <a:pPr lvl="1"/>
            <a:r>
              <a:rPr lang="en-US" dirty="0" smtClean="0"/>
              <a:t>Initialize all entries of            to </a:t>
            </a:r>
          </a:p>
          <a:p>
            <a:pPr lvl="1"/>
            <a:r>
              <a:rPr lang="en-US" dirty="0" smtClean="0"/>
              <a:t>For each page p (of out-degree n):</a:t>
            </a:r>
          </a:p>
          <a:p>
            <a:pPr lvl="2"/>
            <a:r>
              <a:rPr lang="en-US" dirty="0" smtClean="0"/>
              <a:t>Read into memory: </a:t>
            </a:r>
            <a:r>
              <a:rPr lang="en-US" i="1" dirty="0" smtClean="0"/>
              <a:t>p</a:t>
            </a:r>
            <a:r>
              <a:rPr lang="en-US" dirty="0" smtClean="0"/>
              <a:t>, </a:t>
            </a:r>
            <a:r>
              <a:rPr lang="en-US" i="1" dirty="0" smtClean="0"/>
              <a:t>n</a:t>
            </a:r>
            <a:r>
              <a:rPr lang="en-US" dirty="0" smtClean="0"/>
              <a:t>, dest</a:t>
            </a:r>
            <a:r>
              <a:rPr lang="en-US" baseline="-25000" dirty="0" smtClean="0"/>
              <a:t>1</a:t>
            </a:r>
            <a:r>
              <a:rPr lang="en-US" dirty="0" smtClean="0"/>
              <a:t> , …, </a:t>
            </a:r>
            <a:r>
              <a:rPr lang="en-US" dirty="0" err="1" smtClean="0"/>
              <a:t>dest</a:t>
            </a:r>
            <a:r>
              <a:rPr lang="en-US" baseline="-25000" dirty="0" err="1" smtClean="0"/>
              <a:t>n</a:t>
            </a:r>
            <a:r>
              <a:rPr lang="en-US" baseline="-25000" dirty="0"/>
              <a:t> </a:t>
            </a:r>
            <a:r>
              <a:rPr lang="en-US" dirty="0" smtClean="0"/>
              <a:t> , </a:t>
            </a:r>
            <a:r>
              <a:rPr lang="en-US" i="1" dirty="0" err="1" smtClean="0"/>
              <a:t>r</a:t>
            </a:r>
            <a:r>
              <a:rPr lang="en-US" baseline="30000" dirty="0" err="1" smtClean="0"/>
              <a:t>old</a:t>
            </a:r>
            <a:r>
              <a:rPr lang="en-US" dirty="0" smtClean="0"/>
              <a:t> (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For </a:t>
            </a:r>
            <a:r>
              <a:rPr lang="en-US" i="1" dirty="0" smtClean="0"/>
              <a:t>j</a:t>
            </a:r>
            <a:r>
              <a:rPr lang="en-US" dirty="0" smtClean="0"/>
              <a:t>=1…</a:t>
            </a:r>
            <a:r>
              <a:rPr lang="en-US" i="1" dirty="0" smtClean="0"/>
              <a:t>n</a:t>
            </a:r>
            <a:r>
              <a:rPr lang="en-US" dirty="0" smtClean="0"/>
              <a:t>: </a:t>
            </a:r>
            <a:r>
              <a:rPr lang="en-US" i="1" dirty="0" err="1" smtClean="0"/>
              <a:t>r</a:t>
            </a:r>
            <a:r>
              <a:rPr lang="en-US" baseline="30000" dirty="0" err="1" smtClean="0"/>
              <a:t>new</a:t>
            </a:r>
            <a:r>
              <a:rPr lang="en-US" dirty="0" smtClean="0"/>
              <a:t> (</a:t>
            </a:r>
            <a:r>
              <a:rPr lang="en-US" dirty="0" err="1" smtClean="0"/>
              <a:t>dest</a:t>
            </a:r>
            <a:r>
              <a:rPr lang="en-US" baseline="-25000" dirty="0" err="1" smtClean="0"/>
              <a:t>j</a:t>
            </a:r>
            <a:r>
              <a:rPr lang="en-US" dirty="0" smtClean="0"/>
              <a:t> ) += </a:t>
            </a:r>
            <a:r>
              <a:rPr lang="el-GR" dirty="0" smtClean="0"/>
              <a:t>β</a:t>
            </a:r>
            <a:r>
              <a:rPr lang="en-US" dirty="0" smtClean="0"/>
              <a:t> </a:t>
            </a:r>
            <a:r>
              <a:rPr lang="en-US" i="1" dirty="0" err="1"/>
              <a:t>r</a:t>
            </a:r>
            <a:r>
              <a:rPr lang="en-US" baseline="30000" dirty="0" err="1"/>
              <a:t>old</a:t>
            </a:r>
            <a:r>
              <a:rPr lang="en-US" dirty="0"/>
              <a:t> (</a:t>
            </a:r>
            <a:r>
              <a:rPr lang="en-US" i="1" dirty="0"/>
              <a:t>p</a:t>
            </a:r>
            <a:r>
              <a:rPr lang="en-US" dirty="0" smtClean="0"/>
              <a:t>)/</a:t>
            </a:r>
            <a:r>
              <a:rPr lang="en-US" i="1" dirty="0" smtClean="0"/>
              <a:t>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66" y="1360982"/>
            <a:ext cx="670719" cy="241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1858287"/>
            <a:ext cx="497777" cy="282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09" y="3128781"/>
            <a:ext cx="670719" cy="241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9" y="3136400"/>
            <a:ext cx="1326147" cy="3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5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enough RAM to fit        into memory</a:t>
            </a:r>
          </a:p>
          <a:p>
            <a:pPr lvl="1"/>
            <a:r>
              <a:rPr lang="en-US" dirty="0" smtClean="0"/>
              <a:t>Store        and matrix </a:t>
            </a:r>
            <a:r>
              <a:rPr lang="en-US" i="1" dirty="0" smtClean="0"/>
              <a:t>M</a:t>
            </a:r>
            <a:r>
              <a:rPr lang="en-US" dirty="0" smtClean="0"/>
              <a:t> on disk</a:t>
            </a:r>
          </a:p>
          <a:p>
            <a:r>
              <a:rPr lang="en-US" dirty="0" smtClean="0"/>
              <a:t>In each iteration, we have to:</a:t>
            </a:r>
          </a:p>
          <a:p>
            <a:pPr lvl="1"/>
            <a:r>
              <a:rPr lang="en-US" dirty="0" smtClean="0"/>
              <a:t>Read        and </a:t>
            </a:r>
            <a:r>
              <a:rPr lang="en-US" i="1" dirty="0" smtClean="0"/>
              <a:t>M</a:t>
            </a:r>
          </a:p>
          <a:p>
            <a:pPr lvl="1"/>
            <a:r>
              <a:rPr lang="en-US" dirty="0" smtClean="0"/>
              <a:t>Write         back to disk</a:t>
            </a:r>
          </a:p>
          <a:p>
            <a:pPr lvl="1"/>
            <a:r>
              <a:rPr lang="en-US" dirty="0" smtClean="0"/>
              <a:t>IO cost = 2|</a:t>
            </a:r>
            <a:r>
              <a:rPr lang="en-US" i="1" dirty="0" smtClean="0"/>
              <a:t>r</a:t>
            </a:r>
            <a:r>
              <a:rPr lang="en-US" dirty="0" smtClean="0"/>
              <a:t>| + |</a:t>
            </a:r>
            <a:r>
              <a:rPr lang="en-US" i="1" dirty="0" smtClean="0"/>
              <a:t>M</a:t>
            </a:r>
            <a:r>
              <a:rPr lang="en-US" dirty="0" smtClean="0"/>
              <a:t>|</a:t>
            </a:r>
          </a:p>
          <a:p>
            <a:r>
              <a:rPr lang="en-US" dirty="0" smtClean="0"/>
              <a:t>Question:</a:t>
            </a:r>
          </a:p>
          <a:p>
            <a:pPr lvl="1"/>
            <a:r>
              <a:rPr lang="en-US" dirty="0" smtClean="0"/>
              <a:t>What if we could not even fit         in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772816"/>
            <a:ext cx="670719" cy="241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30" y="2349293"/>
            <a:ext cx="497777" cy="28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29" y="3491821"/>
            <a:ext cx="497777" cy="2823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4156003"/>
            <a:ext cx="619125" cy="222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20" y="5903279"/>
            <a:ext cx="619125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Block-based Update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  <p:pic>
        <p:nvPicPr>
          <p:cNvPr id="6145" name="Picture 1" descr="C:\Users\localuser\AppData\Roaming\Tencent\Users\740204080\QQ\WinTemp\RichOle\HZX$2CS~TEYJS931YNSAVY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1" y="1712810"/>
            <a:ext cx="8453931" cy="34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60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Block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nested-loop join in databases</a:t>
            </a:r>
          </a:p>
          <a:p>
            <a:pPr lvl="1"/>
            <a:r>
              <a:rPr lang="en-US" dirty="0" smtClean="0"/>
              <a:t>Break          into </a:t>
            </a:r>
            <a:r>
              <a:rPr lang="en-US" i="1" dirty="0" smtClean="0"/>
              <a:t>k</a:t>
            </a:r>
            <a:r>
              <a:rPr lang="en-US" dirty="0" smtClean="0"/>
              <a:t> blocks that fit in memory</a:t>
            </a:r>
          </a:p>
          <a:p>
            <a:pPr lvl="1"/>
            <a:r>
              <a:rPr lang="en-US" dirty="0" smtClean="0"/>
              <a:t>Scan </a:t>
            </a:r>
            <a:r>
              <a:rPr lang="en-US" i="1" dirty="0" smtClean="0"/>
              <a:t>M</a:t>
            </a:r>
            <a:r>
              <a:rPr lang="en-US" dirty="0" smtClean="0"/>
              <a:t> and          once for each block</a:t>
            </a:r>
          </a:p>
          <a:p>
            <a:r>
              <a:rPr lang="en-US" i="1" dirty="0"/>
              <a:t>k</a:t>
            </a:r>
            <a:r>
              <a:rPr lang="en-US" dirty="0" smtClean="0"/>
              <a:t> scans of M and </a:t>
            </a:r>
          </a:p>
          <a:p>
            <a:pPr lvl="1"/>
            <a:r>
              <a:rPr lang="en-US" i="1" dirty="0" smtClean="0"/>
              <a:t>k</a:t>
            </a:r>
            <a:r>
              <a:rPr lang="en-US" dirty="0" smtClean="0"/>
              <a:t>(|</a:t>
            </a:r>
            <a:r>
              <a:rPr lang="en-US" i="1" dirty="0" smtClean="0"/>
              <a:t>M</a:t>
            </a:r>
            <a:r>
              <a:rPr lang="en-US" dirty="0" smtClean="0"/>
              <a:t>|+|</a:t>
            </a:r>
            <a:r>
              <a:rPr lang="en-US" i="1" dirty="0" smtClean="0"/>
              <a:t>r</a:t>
            </a:r>
            <a:r>
              <a:rPr lang="en-US" dirty="0" smtClean="0"/>
              <a:t>|) + |</a:t>
            </a:r>
            <a:r>
              <a:rPr lang="en-US" i="1" dirty="0" smtClean="0"/>
              <a:t>r</a:t>
            </a:r>
            <a:r>
              <a:rPr lang="en-US" dirty="0" smtClean="0"/>
              <a:t>| = </a:t>
            </a:r>
            <a:r>
              <a:rPr lang="en-US" i="1" dirty="0" err="1" smtClean="0"/>
              <a:t>k</a:t>
            </a:r>
            <a:r>
              <a:rPr lang="en-US" dirty="0" err="1" smtClean="0"/>
              <a:t>|</a:t>
            </a:r>
            <a:r>
              <a:rPr lang="en-US" i="1" dirty="0" err="1" smtClean="0"/>
              <a:t>M</a:t>
            </a:r>
            <a:r>
              <a:rPr lang="en-US" dirty="0" smtClean="0"/>
              <a:t>| + (</a:t>
            </a:r>
            <a:r>
              <a:rPr lang="en-US" i="1" dirty="0" smtClean="0"/>
              <a:t>k</a:t>
            </a:r>
            <a:r>
              <a:rPr lang="en-US" dirty="0" smtClean="0"/>
              <a:t>+1)|</a:t>
            </a:r>
            <a:r>
              <a:rPr lang="en-US" i="1" dirty="0" smtClean="0"/>
              <a:t>r</a:t>
            </a:r>
            <a:r>
              <a:rPr lang="en-US" dirty="0" smtClean="0"/>
              <a:t>|</a:t>
            </a:r>
          </a:p>
          <a:p>
            <a:r>
              <a:rPr lang="en-US" dirty="0" smtClean="0"/>
              <a:t>Can we do better?</a:t>
            </a:r>
          </a:p>
          <a:p>
            <a:pPr lvl="1"/>
            <a:r>
              <a:rPr lang="en-US" dirty="0" smtClean="0"/>
              <a:t>Hint: </a:t>
            </a:r>
            <a:r>
              <a:rPr lang="en-US" i="1" dirty="0" smtClean="0"/>
              <a:t>M</a:t>
            </a:r>
            <a:r>
              <a:rPr lang="en-US" dirty="0" smtClean="0"/>
              <a:t> is much bigger than </a:t>
            </a:r>
            <a:r>
              <a:rPr lang="en-US" i="1" dirty="0" smtClean="0"/>
              <a:t>r</a:t>
            </a:r>
            <a:r>
              <a:rPr lang="en-US" dirty="0" smtClean="0"/>
              <a:t> (approx. 10-20x), so we must avoid reading it </a:t>
            </a:r>
            <a:r>
              <a:rPr lang="en-US" i="1" dirty="0" smtClean="0"/>
              <a:t>k</a:t>
            </a:r>
            <a:r>
              <a:rPr lang="en-US" dirty="0" smtClean="0"/>
              <a:t> times per iteration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14" y="2393484"/>
            <a:ext cx="619125" cy="222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20" y="2886389"/>
            <a:ext cx="497777" cy="282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3478706"/>
            <a:ext cx="539257" cy="3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9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Block-Strip Update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  <p:pic>
        <p:nvPicPr>
          <p:cNvPr id="7169" name="Picture 1" descr="C:\Users\localuser\AppData\Roaming\Tencent\Users\740204080\QQ\WinTemp\RichOle\RA4SEL%(0)$UB5~J2MGLD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1" y="1166373"/>
            <a:ext cx="8712070" cy="568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4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Block-Strip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</a:t>
            </a:r>
            <a:r>
              <a:rPr lang="en-US" i="1" dirty="0" smtClean="0"/>
              <a:t>M</a:t>
            </a:r>
            <a:r>
              <a:rPr lang="en-US" dirty="0" smtClean="0"/>
              <a:t> into stripes</a:t>
            </a:r>
          </a:p>
          <a:p>
            <a:pPr lvl="1"/>
            <a:r>
              <a:rPr lang="en-US" dirty="0" smtClean="0"/>
              <a:t>Each strip contains only destination nodes in the corresponding block of </a:t>
            </a:r>
          </a:p>
          <a:p>
            <a:r>
              <a:rPr lang="en-US" dirty="0" smtClean="0"/>
              <a:t>Some additional overhead per stripe</a:t>
            </a:r>
          </a:p>
          <a:p>
            <a:pPr lvl="1"/>
            <a:r>
              <a:rPr lang="en-US" dirty="0" smtClean="0"/>
              <a:t>But it is usually worth it</a:t>
            </a:r>
          </a:p>
          <a:p>
            <a:r>
              <a:rPr lang="en-US" dirty="0" smtClean="0"/>
              <a:t>Cost per iteration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2852936"/>
            <a:ext cx="619125" cy="222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97" y="5157192"/>
            <a:ext cx="3431397" cy="3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6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Problems with 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9138220" cy="4525963"/>
          </a:xfrm>
        </p:spPr>
        <p:txBody>
          <a:bodyPr/>
          <a:lstStyle/>
          <a:p>
            <a:r>
              <a:rPr lang="en-US" dirty="0"/>
              <a:t>Measures generic popularity of a </a:t>
            </a:r>
            <a:r>
              <a:rPr lang="en-US" dirty="0" smtClean="0"/>
              <a:t>page</a:t>
            </a:r>
          </a:p>
          <a:p>
            <a:pPr lvl="1"/>
            <a:r>
              <a:rPr lang="en-US" dirty="0"/>
              <a:t>Biased against topic-specific </a:t>
            </a:r>
            <a:r>
              <a:rPr lang="en-US" dirty="0" smtClean="0"/>
              <a:t>authorities</a:t>
            </a:r>
          </a:p>
          <a:p>
            <a:pPr lvl="1"/>
            <a:r>
              <a:rPr lang="en-US" dirty="0"/>
              <a:t>Solution: Topic-Specific </a:t>
            </a:r>
            <a:r>
              <a:rPr lang="en-US" dirty="0" smtClean="0"/>
              <a:t>PageRank (next)</a:t>
            </a:r>
          </a:p>
          <a:p>
            <a:r>
              <a:rPr lang="en-US" dirty="0"/>
              <a:t>Susceptible to Link </a:t>
            </a:r>
            <a:r>
              <a:rPr lang="en-US" dirty="0" smtClean="0"/>
              <a:t>spam</a:t>
            </a:r>
          </a:p>
          <a:p>
            <a:pPr lvl="1"/>
            <a:r>
              <a:rPr lang="en-US" dirty="0"/>
              <a:t>Artificial link topographies created in order to boost page </a:t>
            </a:r>
            <a:r>
              <a:rPr lang="en-US" dirty="0" smtClean="0"/>
              <a:t>rank</a:t>
            </a:r>
          </a:p>
          <a:p>
            <a:pPr lvl="1"/>
            <a:r>
              <a:rPr lang="en-US" dirty="0"/>
              <a:t>Solution: </a:t>
            </a:r>
            <a:r>
              <a:rPr lang="en-US" dirty="0" err="1"/>
              <a:t>TrustRank</a:t>
            </a:r>
            <a:r>
              <a:rPr lang="en-US" dirty="0"/>
              <a:t> (next) </a:t>
            </a:r>
            <a:endParaRPr lang="en-US" dirty="0" smtClean="0"/>
          </a:p>
          <a:p>
            <a:r>
              <a:rPr lang="en-US" dirty="0"/>
              <a:t>Uses a single measure of </a:t>
            </a:r>
            <a:r>
              <a:rPr lang="en-US" dirty="0" smtClean="0"/>
              <a:t>importance</a:t>
            </a:r>
          </a:p>
          <a:p>
            <a:pPr lvl="1"/>
            <a:r>
              <a:rPr lang="en-US" dirty="0"/>
              <a:t>Solution: Hubs-and-Authorities </a:t>
            </a:r>
            <a:r>
              <a:rPr lang="en-US" dirty="0" smtClean="0"/>
              <a:t>(in further reading)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  <p:sp>
        <p:nvSpPr>
          <p:cNvPr id="5" name="Frame 4"/>
          <p:cNvSpPr/>
          <p:nvPr/>
        </p:nvSpPr>
        <p:spPr>
          <a:xfrm>
            <a:off x="9413223" y="6349839"/>
            <a:ext cx="220297" cy="247513"/>
          </a:xfrm>
          <a:prstGeom prst="fram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Web as a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PageRank</a:t>
            </a:r>
          </a:p>
          <a:p>
            <a:r>
              <a:rPr lang="en-US" dirty="0" smtClean="0"/>
              <a:t>Topic-Specific PageRank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Appendix: Trust-Rank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5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Topic-Specific 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40768"/>
            <a:ext cx="8915400" cy="4525963"/>
          </a:xfrm>
        </p:spPr>
        <p:txBody>
          <a:bodyPr/>
          <a:lstStyle/>
          <a:p>
            <a:r>
              <a:rPr lang="en-US" dirty="0"/>
              <a:t>Instead of generic popularity, can we measure popularity within a topic?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Goal</a:t>
            </a:r>
            <a:r>
              <a:rPr lang="en-US" dirty="0" smtClean="0"/>
              <a:t>: Evaluate </a:t>
            </a:r>
            <a:r>
              <a:rPr lang="en-US" dirty="0"/>
              <a:t>Web pages not just according to their popularity, but by how close they are to a </a:t>
            </a:r>
            <a:r>
              <a:rPr lang="en-US" dirty="0">
                <a:solidFill>
                  <a:srgbClr val="FF0000"/>
                </a:solidFill>
              </a:rPr>
              <a:t>particular topic</a:t>
            </a:r>
            <a:r>
              <a:rPr lang="en-US" dirty="0"/>
              <a:t>, e.g. “sports” or “history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Allows search queries to be answered based on </a:t>
            </a:r>
            <a:r>
              <a:rPr lang="en-US" dirty="0" smtClean="0">
                <a:solidFill>
                  <a:srgbClr val="FF0000"/>
                </a:solidFill>
              </a:rPr>
              <a:t>interests of the user</a:t>
            </a:r>
          </a:p>
          <a:p>
            <a:pPr lvl="1"/>
            <a:r>
              <a:rPr lang="en-US" dirty="0"/>
              <a:t>Example: Query “Trojan” wants different pages depending on whether you are interested in sports, history and computer security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23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Topic-Specific PageRank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walker has a </a:t>
            </a:r>
            <a:r>
              <a:rPr lang="en-US" dirty="0">
                <a:solidFill>
                  <a:srgbClr val="FF0000"/>
                </a:solidFill>
              </a:rPr>
              <a:t>small</a:t>
            </a:r>
            <a:r>
              <a:rPr lang="en-US" dirty="0"/>
              <a:t> probability of teleporting at any step </a:t>
            </a: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Teleport can go to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Standard PageRank</a:t>
            </a:r>
            <a:r>
              <a:rPr lang="en-US" dirty="0"/>
              <a:t>: Any page with equal </a:t>
            </a:r>
            <a:r>
              <a:rPr lang="en-US" dirty="0" smtClean="0"/>
              <a:t>probability</a:t>
            </a:r>
          </a:p>
          <a:p>
            <a:pPr lvl="2"/>
            <a:r>
              <a:rPr lang="en-US" dirty="0" smtClean="0"/>
              <a:t>To avoid dead-end and spider-trap problems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Specific PageRank</a:t>
            </a:r>
            <a:r>
              <a:rPr lang="en-US" dirty="0"/>
              <a:t>: A topic-specific set of “relevant” pages (teleport set)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as 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Web </a:t>
            </a:r>
            <a:r>
              <a:rPr lang="en-US" dirty="0"/>
              <a:t>as a directed graph: </a:t>
            </a:r>
            <a:endParaRPr lang="en-US" dirty="0" smtClean="0"/>
          </a:p>
          <a:p>
            <a:pPr lvl="1"/>
            <a:r>
              <a:rPr lang="en-US" dirty="0" smtClean="0"/>
              <a:t>Nodes</a:t>
            </a:r>
            <a:r>
              <a:rPr lang="en-US" dirty="0"/>
              <a:t>: </a:t>
            </a:r>
            <a:r>
              <a:rPr lang="en-US" dirty="0" smtClean="0"/>
              <a:t>Web pages </a:t>
            </a:r>
            <a:endParaRPr lang="en-US" dirty="0"/>
          </a:p>
          <a:p>
            <a:pPr lvl="1"/>
            <a:r>
              <a:rPr lang="en-US" dirty="0" smtClean="0"/>
              <a:t>Edges</a:t>
            </a:r>
            <a:r>
              <a:rPr lang="en-US" dirty="0"/>
              <a:t>: Hyperlinks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pic>
        <p:nvPicPr>
          <p:cNvPr id="2050" name="Picture 2" descr="C:\Users\localuser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19" y="3313651"/>
            <a:ext cx="6708745" cy="34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Topic-Specific PageRank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80" y="1400775"/>
            <a:ext cx="9294237" cy="4903127"/>
          </a:xfrm>
        </p:spPr>
        <p:txBody>
          <a:bodyPr/>
          <a:lstStyle/>
          <a:p>
            <a:r>
              <a:rPr lang="en-US" dirty="0" smtClean="0"/>
              <a:t>Idea: Bias the random walk</a:t>
            </a:r>
          </a:p>
          <a:p>
            <a:pPr lvl="1"/>
            <a:r>
              <a:rPr lang="en-US" dirty="0"/>
              <a:t>When walker teleports, she </a:t>
            </a:r>
            <a:r>
              <a:rPr lang="en-US" dirty="0" smtClean="0"/>
              <a:t>picks </a:t>
            </a:r>
            <a:r>
              <a:rPr lang="en-US" dirty="0"/>
              <a:t>a page from a set </a:t>
            </a:r>
            <a:r>
              <a:rPr lang="en-US" i="1" dirty="0"/>
              <a:t>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i="1" dirty="0"/>
              <a:t>S</a:t>
            </a:r>
            <a:r>
              <a:rPr lang="en-US" dirty="0"/>
              <a:t> contains only pages that are </a:t>
            </a:r>
            <a:r>
              <a:rPr lang="en-US" dirty="0">
                <a:solidFill>
                  <a:srgbClr val="FF0000"/>
                </a:solidFill>
              </a:rPr>
              <a:t>relevant to the topic 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/>
              <a:t>e.g</a:t>
            </a:r>
            <a:r>
              <a:rPr lang="en-US" dirty="0"/>
              <a:t>., Open Directory (DMOZ) pages for a given topic/query </a:t>
            </a:r>
            <a:endParaRPr lang="en-US" dirty="0" smtClean="0"/>
          </a:p>
          <a:p>
            <a:pPr lvl="1"/>
            <a:r>
              <a:rPr lang="en-US" dirty="0"/>
              <a:t>For each teleport set </a:t>
            </a:r>
            <a:r>
              <a:rPr lang="en-US" i="1" dirty="0"/>
              <a:t>S</a:t>
            </a:r>
            <a:r>
              <a:rPr lang="en-US" dirty="0"/>
              <a:t>, we get a different vector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this work all we need is to update the teleportation part of the PageRank formulation: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is stochastic!</a:t>
            </a:r>
          </a:p>
          <a:p>
            <a:r>
              <a:rPr lang="en-US" dirty="0" smtClean="0"/>
              <a:t>We have weighted all pages in the teleport set S equally</a:t>
            </a:r>
          </a:p>
          <a:p>
            <a:pPr lvl="1"/>
            <a:r>
              <a:rPr lang="en-US" dirty="0" smtClean="0"/>
              <a:t>Could also assign different weights to pages!</a:t>
            </a:r>
          </a:p>
          <a:p>
            <a:r>
              <a:rPr lang="en-US" dirty="0" smtClean="0"/>
              <a:t>Compute as for standard PageRank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3210347"/>
            <a:ext cx="4973449" cy="6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1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  <p:pic>
        <p:nvPicPr>
          <p:cNvPr id="8193" name="Picture 1" descr="C:\Users\localuser\AppData\Roaming\Tencent\Users\740204080\QQ\WinTemp\RichOle\5))F[I@4R(DO}Q}J_V5NOO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2" y="1166749"/>
            <a:ext cx="8399087" cy="537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52800" y="5517232"/>
            <a:ext cx="288032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61312" y="2420888"/>
            <a:ext cx="648072" cy="1407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59299" y="6186516"/>
            <a:ext cx="288032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4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Discovering the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17638"/>
            <a:ext cx="8915400" cy="4525963"/>
          </a:xfrm>
        </p:spPr>
        <p:txBody>
          <a:bodyPr/>
          <a:lstStyle/>
          <a:p>
            <a:r>
              <a:rPr lang="en-US" dirty="0"/>
              <a:t>Create different </a:t>
            </a:r>
            <a:r>
              <a:rPr lang="en-US" dirty="0" err="1"/>
              <a:t>PageRanks</a:t>
            </a:r>
            <a:r>
              <a:rPr lang="en-US" dirty="0"/>
              <a:t> for different topics </a:t>
            </a:r>
            <a:endParaRPr lang="en-US" dirty="0" smtClean="0"/>
          </a:p>
          <a:p>
            <a:pPr lvl="1"/>
            <a:r>
              <a:rPr lang="en-US" dirty="0" smtClean="0"/>
              <a:t>The 16 DMOZ top-level categories: arts, business, sports, …</a:t>
            </a:r>
          </a:p>
          <a:p>
            <a:r>
              <a:rPr lang="en-US" dirty="0" smtClean="0"/>
              <a:t>Which topic ranking to use?</a:t>
            </a:r>
          </a:p>
          <a:p>
            <a:pPr lvl="1"/>
            <a:r>
              <a:rPr lang="en-US" dirty="0" smtClean="0"/>
              <a:t>User can pick from a menu</a:t>
            </a:r>
          </a:p>
          <a:p>
            <a:pPr lvl="1"/>
            <a:r>
              <a:rPr lang="en-US" dirty="0" smtClean="0"/>
              <a:t>Classify query into a topic</a:t>
            </a:r>
          </a:p>
          <a:p>
            <a:pPr lvl="1"/>
            <a:r>
              <a:rPr lang="en-US" dirty="0" smtClean="0"/>
              <a:t>Can use the context of the query</a:t>
            </a:r>
          </a:p>
          <a:p>
            <a:pPr lvl="2"/>
            <a:r>
              <a:rPr lang="en-US" dirty="0" smtClean="0"/>
              <a:t>E.g., query is launched from a web page talking about a known topic</a:t>
            </a:r>
          </a:p>
          <a:p>
            <a:pPr lvl="1"/>
            <a:r>
              <a:rPr lang="en-US" dirty="0" smtClean="0"/>
              <a:t>User context, e.g., user’s bookmarks,…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  <p:sp>
        <p:nvSpPr>
          <p:cNvPr id="5" name="Frame 4"/>
          <p:cNvSpPr/>
          <p:nvPr/>
        </p:nvSpPr>
        <p:spPr>
          <a:xfrm>
            <a:off x="9413223" y="6349839"/>
            <a:ext cx="220297" cy="247513"/>
          </a:xfrm>
          <a:prstGeom prst="fram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2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SimiRank</a:t>
            </a:r>
            <a:r>
              <a:rPr lang="en-US" dirty="0" smtClean="0"/>
              <a:t>: An Application of Personalized 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SimRank</a:t>
            </a:r>
            <a:r>
              <a:rPr lang="en-US" dirty="0"/>
              <a:t>: Random walks from a fixed node on k-partite graphs </a:t>
            </a:r>
            <a:endParaRPr lang="en-US" dirty="0" smtClean="0"/>
          </a:p>
          <a:p>
            <a:r>
              <a:rPr lang="en-US" dirty="0"/>
              <a:t>Setting: k-partite graph with k types of nodes </a:t>
            </a:r>
            <a:endParaRPr lang="en-US" dirty="0" smtClean="0"/>
          </a:p>
          <a:p>
            <a:pPr lvl="1"/>
            <a:r>
              <a:rPr lang="en-US" dirty="0"/>
              <a:t>Example: picture nodes and tag nodes </a:t>
            </a:r>
            <a:endParaRPr lang="en-US" dirty="0" smtClean="0"/>
          </a:p>
          <a:p>
            <a:r>
              <a:rPr lang="en-US" dirty="0" smtClean="0"/>
              <a:t>How to find nodes similar to node </a:t>
            </a:r>
            <a:r>
              <a:rPr lang="en-US" i="1" dirty="0" smtClean="0"/>
              <a:t>u</a:t>
            </a:r>
            <a:r>
              <a:rPr lang="en-US" dirty="0" smtClean="0"/>
              <a:t>? </a:t>
            </a:r>
          </a:p>
          <a:p>
            <a:r>
              <a:rPr lang="en-US" dirty="0" smtClean="0"/>
              <a:t>Do </a:t>
            </a:r>
            <a:r>
              <a:rPr lang="en-US" dirty="0"/>
              <a:t>a Random-Walk with Restarts from node </a:t>
            </a:r>
            <a:r>
              <a:rPr lang="en-US" i="1" dirty="0"/>
              <a:t>u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i.e. teleport set </a:t>
            </a:r>
            <a:r>
              <a:rPr lang="en-US" i="1" dirty="0" smtClean="0"/>
              <a:t>S</a:t>
            </a:r>
            <a:r>
              <a:rPr lang="en-US" dirty="0" smtClean="0"/>
              <a:t> = {</a:t>
            </a:r>
            <a:r>
              <a:rPr lang="en-US" i="1" dirty="0" smtClean="0"/>
              <a:t>u</a:t>
            </a:r>
            <a:r>
              <a:rPr lang="en-US" dirty="0" smtClean="0"/>
              <a:t>}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52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SimiRank</a:t>
            </a:r>
            <a:r>
              <a:rPr lang="en-US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Resulting scores measures </a:t>
            </a:r>
            <a:r>
              <a:rPr lang="en-US" dirty="0" smtClean="0"/>
              <a:t>similarity/proximity </a:t>
            </a:r>
            <a:r>
              <a:rPr lang="en-US" dirty="0"/>
              <a:t>to node </a:t>
            </a:r>
            <a:r>
              <a:rPr lang="en-US" i="1" dirty="0"/>
              <a:t>u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Generally applicable to social networks (typically undirected graphs)</a:t>
            </a:r>
          </a:p>
          <a:p>
            <a:r>
              <a:rPr lang="en-US" dirty="0" smtClean="0"/>
              <a:t>Problems: </a:t>
            </a:r>
          </a:p>
          <a:p>
            <a:pPr lvl="1"/>
            <a:r>
              <a:rPr lang="en-US" dirty="0"/>
              <a:t>Must be done once for each node </a:t>
            </a:r>
            <a:r>
              <a:rPr lang="en-US" i="1" dirty="0" smtClean="0"/>
              <a:t>u</a:t>
            </a:r>
          </a:p>
          <a:p>
            <a:pPr lvl="1"/>
            <a:r>
              <a:rPr lang="en-US" dirty="0"/>
              <a:t>Suitable for sub-Web-scale applications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6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SimRank</a:t>
            </a:r>
            <a:r>
              <a:rPr lang="en-US" dirty="0" smtClean="0"/>
              <a:t>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  <p:pic>
        <p:nvPicPr>
          <p:cNvPr id="9217" name="Picture 1" descr="C:\Users\localuser\AppData\Roaming\Tencent\Users\740204080\QQ\WinTemp\RichOle\B0EAB8U3)}WY9Q(VZOW]GR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5" y="1205579"/>
            <a:ext cx="9012434" cy="511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67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SimRank</a:t>
            </a:r>
            <a:r>
              <a:rPr lang="en-US" dirty="0" smtClean="0"/>
              <a:t>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  <p:pic>
        <p:nvPicPr>
          <p:cNvPr id="10241" name="Picture 1" descr="C:\Users\localuser\AppData\Roaming\Tencent\Users\740204080\QQ\WinTemp\RichOle\`L3CW%N7_S22K{6DLYS9Q8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53" y="1166749"/>
            <a:ext cx="6364573" cy="568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ame 4"/>
          <p:cNvSpPr/>
          <p:nvPr/>
        </p:nvSpPr>
        <p:spPr>
          <a:xfrm>
            <a:off x="9413223" y="6349839"/>
            <a:ext cx="220297" cy="247513"/>
          </a:xfrm>
          <a:prstGeom prst="fram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9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Web as a Graph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PageRank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Topic-Specific PageRank</a:t>
            </a:r>
          </a:p>
          <a:p>
            <a:r>
              <a:rPr lang="en-US" dirty="0" smtClean="0"/>
              <a:t>Appendix: Trust-Rank</a:t>
            </a:r>
          </a:p>
          <a:p>
            <a:r>
              <a:rPr lang="en-US" dirty="0" smtClean="0">
                <a:hlinkClick r:id="rId2" action="ppaction://hlinksldjump"/>
              </a:rPr>
              <a:t>Skip to conclusion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7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Web Spam?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Spamming:</a:t>
            </a:r>
          </a:p>
          <a:p>
            <a:pPr lvl="1"/>
            <a:r>
              <a:rPr lang="en-US" dirty="0"/>
              <a:t>Any </a:t>
            </a:r>
            <a:r>
              <a:rPr lang="en-US" dirty="0" smtClean="0"/>
              <a:t>deliberate action </a:t>
            </a:r>
            <a:r>
              <a:rPr lang="en-US" dirty="0"/>
              <a:t>to boost a web </a:t>
            </a:r>
            <a:r>
              <a:rPr lang="en-US" dirty="0" smtClean="0"/>
              <a:t>page’s </a:t>
            </a:r>
            <a:r>
              <a:rPr lang="en-US" dirty="0"/>
              <a:t>position in search engine results, incommensurate with page’s real </a:t>
            </a:r>
            <a:r>
              <a:rPr lang="en-US" dirty="0" smtClean="0"/>
              <a:t>value</a:t>
            </a:r>
          </a:p>
          <a:p>
            <a:r>
              <a:rPr lang="en-US" dirty="0" smtClean="0"/>
              <a:t>Spam:</a:t>
            </a:r>
          </a:p>
          <a:p>
            <a:pPr lvl="1"/>
            <a:r>
              <a:rPr lang="en-US" dirty="0" smtClean="0"/>
              <a:t>Web pages that are the result of spamming</a:t>
            </a:r>
          </a:p>
          <a:p>
            <a:r>
              <a:rPr lang="en-US" dirty="0" smtClean="0"/>
              <a:t>Approximately </a:t>
            </a:r>
            <a:r>
              <a:rPr lang="en-US" dirty="0" smtClean="0">
                <a:solidFill>
                  <a:srgbClr val="FF0000"/>
                </a:solidFill>
              </a:rPr>
              <a:t>10-15%</a:t>
            </a:r>
            <a:r>
              <a:rPr lang="en-US" dirty="0" smtClean="0"/>
              <a:t> of web pages are spam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8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as a Directed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pic>
        <p:nvPicPr>
          <p:cNvPr id="3074" name="Picture 2" descr="C:\Users\localuser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93" y="1318225"/>
            <a:ext cx="7576596" cy="547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Early Search Engines</a:t>
            </a:r>
          </a:p>
          <a:p>
            <a:pPr lvl="1"/>
            <a:r>
              <a:rPr lang="en-US" sz="3200" dirty="0" smtClean="0"/>
              <a:t>Crawl the Web</a:t>
            </a:r>
          </a:p>
          <a:p>
            <a:pPr lvl="1"/>
            <a:r>
              <a:rPr lang="en-US" sz="3200" dirty="0" smtClean="0"/>
              <a:t>Index pages by the words they contained</a:t>
            </a:r>
          </a:p>
          <a:p>
            <a:pPr lvl="1"/>
            <a:r>
              <a:rPr lang="en-US" sz="3200" dirty="0" smtClean="0"/>
              <a:t>Respond to search queries with pages containing those words</a:t>
            </a:r>
          </a:p>
          <a:p>
            <a:pPr marL="990570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Early page ranking</a:t>
            </a:r>
          </a:p>
          <a:p>
            <a:pPr lvl="1"/>
            <a:r>
              <a:rPr lang="en-US" sz="3200" dirty="0"/>
              <a:t>Attempt to order pages matching a search query by “importance”</a:t>
            </a:r>
          </a:p>
          <a:p>
            <a:pPr lvl="1"/>
            <a:r>
              <a:rPr lang="en-US" sz="3200" dirty="0"/>
              <a:t>First search engines considered</a:t>
            </a:r>
            <a:r>
              <a:rPr lang="en-US" sz="3200" dirty="0" smtClean="0"/>
              <a:t>:</a:t>
            </a:r>
          </a:p>
          <a:p>
            <a:pPr lvl="2"/>
            <a:r>
              <a:rPr lang="en-US" sz="2800" dirty="0" smtClean="0"/>
              <a:t>Number of times query words appeared</a:t>
            </a:r>
          </a:p>
          <a:p>
            <a:pPr lvl="2"/>
            <a:r>
              <a:rPr lang="en-US" sz="2800" dirty="0" smtClean="0"/>
              <a:t>Prominence of word position, e.g. title, header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08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Spammers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Those with commercial interests tried to </a:t>
            </a:r>
            <a:r>
              <a:rPr lang="en-US" dirty="0" smtClean="0">
                <a:solidFill>
                  <a:srgbClr val="FF0000"/>
                </a:solidFill>
              </a:rPr>
              <a:t>exploit search engines </a:t>
            </a:r>
            <a:r>
              <a:rPr lang="en-US" dirty="0" smtClean="0"/>
              <a:t>to bring people to their own site – whether they wanted to be there or not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Shirt-seller might pretend to be about “movies”</a:t>
            </a:r>
          </a:p>
          <a:p>
            <a:r>
              <a:rPr lang="en-US" dirty="0" smtClean="0"/>
              <a:t>Techniques for achieving high relevance/importance for a web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5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Spammers: Term Spam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make your page appear to be about movies?</a:t>
            </a:r>
          </a:p>
          <a:p>
            <a:pPr lvl="1"/>
            <a:r>
              <a:rPr lang="en-US" dirty="0"/>
              <a:t>Add the word movie 1,000 times to your page, </a:t>
            </a:r>
            <a:r>
              <a:rPr lang="en-US" dirty="0" smtClean="0"/>
              <a:t>set </a:t>
            </a:r>
            <a:r>
              <a:rPr lang="en-US" dirty="0"/>
              <a:t>text color to the background color, so only search engines would see it </a:t>
            </a:r>
            <a:endParaRPr lang="en-US" dirty="0" smtClean="0"/>
          </a:p>
          <a:p>
            <a:pPr lvl="1"/>
            <a:r>
              <a:rPr lang="en-US" dirty="0"/>
              <a:t>Or, run the query “movie” on your  target search engine, </a:t>
            </a:r>
            <a:r>
              <a:rPr lang="en-US" dirty="0" smtClean="0"/>
              <a:t>see </a:t>
            </a:r>
            <a:r>
              <a:rPr lang="en-US" dirty="0"/>
              <a:t>what page came first in the listings, </a:t>
            </a:r>
            <a:r>
              <a:rPr lang="en-US" dirty="0" smtClean="0"/>
              <a:t>copy </a:t>
            </a:r>
            <a:r>
              <a:rPr lang="en-US" dirty="0"/>
              <a:t>it into your page, make it “invisible” </a:t>
            </a:r>
            <a:endParaRPr lang="en-US" dirty="0" smtClean="0"/>
          </a:p>
          <a:p>
            <a:r>
              <a:rPr lang="en-US" dirty="0"/>
              <a:t>These and similar techniques are </a:t>
            </a:r>
            <a:r>
              <a:rPr lang="en-US" dirty="0">
                <a:solidFill>
                  <a:srgbClr val="0000FF"/>
                </a:solidFill>
              </a:rPr>
              <a:t>term spam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67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Solution to Term Spam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Believe what people say about you, rather than what you say about yourself </a:t>
            </a:r>
            <a:endParaRPr lang="en-US" sz="3600" dirty="0" smtClean="0">
              <a:solidFill>
                <a:srgbClr val="FF0000"/>
              </a:solidFill>
            </a:endParaRPr>
          </a:p>
          <a:p>
            <a:pPr lvl="1"/>
            <a:r>
              <a:rPr lang="en-US" sz="3200" dirty="0"/>
              <a:t>Use words in the </a:t>
            </a:r>
            <a:r>
              <a:rPr lang="en-US" sz="3200" dirty="0">
                <a:solidFill>
                  <a:srgbClr val="FF0000"/>
                </a:solidFill>
              </a:rPr>
              <a:t>anchor text </a:t>
            </a:r>
            <a:r>
              <a:rPr lang="en-US" sz="3200" dirty="0"/>
              <a:t>(words that appear underlined to represent the link) and its surrounding text </a:t>
            </a:r>
            <a:endParaRPr lang="en-US" sz="3200" dirty="0" smtClean="0"/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PageRank</a:t>
            </a:r>
            <a:r>
              <a:rPr lang="en-US" sz="3200" dirty="0"/>
              <a:t> as a tool to </a:t>
            </a:r>
            <a:r>
              <a:rPr lang="en-US" sz="3200" dirty="0" smtClean="0"/>
              <a:t>measure the “</a:t>
            </a:r>
            <a:r>
              <a:rPr lang="en-US" sz="3200" dirty="0" smtClean="0">
                <a:solidFill>
                  <a:srgbClr val="FF0000"/>
                </a:solidFill>
              </a:rPr>
              <a:t>importance</a:t>
            </a:r>
            <a:r>
              <a:rPr lang="en-US" sz="3200" dirty="0"/>
              <a:t>”  of Web pages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I</a:t>
            </a:r>
            <a:r>
              <a:rPr lang="en-US" dirty="0" smtClean="0"/>
              <a:t>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63" y="1196752"/>
            <a:ext cx="8915400" cy="4903127"/>
          </a:xfrm>
        </p:spPr>
        <p:txBody>
          <a:bodyPr/>
          <a:lstStyle/>
          <a:p>
            <a:r>
              <a:rPr lang="en-US" dirty="0"/>
              <a:t>Our hypothetical shirt-seller </a:t>
            </a:r>
            <a:r>
              <a:rPr lang="en-US" dirty="0" smtClean="0"/>
              <a:t>looses</a:t>
            </a:r>
          </a:p>
          <a:p>
            <a:pPr lvl="1"/>
            <a:r>
              <a:rPr lang="en-US" dirty="0"/>
              <a:t>Saying he is about movies doesn’t help, because </a:t>
            </a:r>
            <a:r>
              <a:rPr lang="en-US" dirty="0">
                <a:solidFill>
                  <a:srgbClr val="FF0000"/>
                </a:solidFill>
              </a:rPr>
              <a:t>others don’t say</a:t>
            </a:r>
            <a:r>
              <a:rPr lang="en-US" dirty="0"/>
              <a:t> he is about </a:t>
            </a:r>
            <a:r>
              <a:rPr lang="en-US" dirty="0" smtClean="0"/>
              <a:t>movies, his </a:t>
            </a:r>
            <a:r>
              <a:rPr lang="en-US" dirty="0"/>
              <a:t>page isn’t very important, so it won’t be ranked high for shirts or movies </a:t>
            </a:r>
            <a:endParaRPr lang="en-US" dirty="0" smtClean="0"/>
          </a:p>
          <a:p>
            <a:r>
              <a:rPr lang="en-US" sz="2800" dirty="0" smtClean="0"/>
              <a:t>Example:</a:t>
            </a:r>
          </a:p>
          <a:p>
            <a:pPr lvl="1"/>
            <a:r>
              <a:rPr lang="en-US" sz="2800" dirty="0"/>
              <a:t>Shirt-seller creates 1,000 pages, each links to his with “movie” in the anchor </a:t>
            </a:r>
            <a:r>
              <a:rPr lang="en-US" sz="2800" dirty="0" smtClean="0"/>
              <a:t>text, these </a:t>
            </a:r>
            <a:r>
              <a:rPr lang="en-US" sz="2800" dirty="0"/>
              <a:t>pages have no links in, so they get little PageRank </a:t>
            </a:r>
            <a:endParaRPr lang="en-US" sz="2800" dirty="0" smtClean="0"/>
          </a:p>
          <a:p>
            <a:pPr lvl="1"/>
            <a:r>
              <a:rPr lang="en-US" sz="2800" dirty="0"/>
              <a:t>So the shirt-seller can’t beat truly important movie, pages, like IMDB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7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Farms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Google became the dominant search engine, spammers began to work out ways to fool Google </a:t>
            </a:r>
            <a:endParaRPr lang="en-US" dirty="0" smtClean="0"/>
          </a:p>
          <a:p>
            <a:r>
              <a:rPr lang="en-US" dirty="0"/>
              <a:t>Spam farms were developed to </a:t>
            </a:r>
            <a:r>
              <a:rPr lang="en-US" dirty="0">
                <a:solidFill>
                  <a:srgbClr val="FF0000"/>
                </a:solidFill>
              </a:rPr>
              <a:t>concentrate PageRank on a single page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Link </a:t>
            </a:r>
            <a:r>
              <a:rPr lang="en-US" dirty="0" smtClean="0">
                <a:solidFill>
                  <a:srgbClr val="0000FF"/>
                </a:solidFill>
              </a:rPr>
              <a:t>spam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Creating link structures that </a:t>
            </a:r>
            <a:r>
              <a:rPr lang="en-US" dirty="0" smtClean="0"/>
              <a:t>boost </a:t>
            </a:r>
            <a:r>
              <a:rPr lang="en-US" dirty="0"/>
              <a:t>PageRank of a particular </a:t>
            </a:r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3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Spamming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kinds of web pages from a  spammer’s point of view </a:t>
            </a:r>
            <a:endParaRPr lang="en-US" dirty="0" smtClean="0"/>
          </a:p>
          <a:p>
            <a:pPr lvl="1"/>
            <a:r>
              <a:rPr lang="en-US" dirty="0"/>
              <a:t>Inaccessible </a:t>
            </a:r>
            <a:r>
              <a:rPr lang="en-US" dirty="0" smtClean="0"/>
              <a:t>pages</a:t>
            </a:r>
          </a:p>
          <a:p>
            <a:pPr lvl="1"/>
            <a:r>
              <a:rPr lang="en-US" dirty="0"/>
              <a:t>Accessible pages </a:t>
            </a:r>
            <a:endParaRPr lang="en-US" dirty="0" smtClean="0"/>
          </a:p>
          <a:p>
            <a:pPr lvl="2"/>
            <a:r>
              <a:rPr lang="en-US" dirty="0" smtClean="0"/>
              <a:t>E.g. blog comments pages</a:t>
            </a:r>
          </a:p>
          <a:p>
            <a:pPr lvl="2"/>
            <a:r>
              <a:rPr lang="en-US" dirty="0" smtClean="0"/>
              <a:t>Spammer can post links to his pages</a:t>
            </a:r>
          </a:p>
          <a:p>
            <a:pPr lvl="1"/>
            <a:r>
              <a:rPr lang="en-US" dirty="0" smtClean="0"/>
              <a:t>Own pages</a:t>
            </a:r>
          </a:p>
          <a:p>
            <a:pPr lvl="2"/>
            <a:r>
              <a:rPr lang="en-US" dirty="0" smtClean="0"/>
              <a:t>Completely controlled by spammer</a:t>
            </a:r>
          </a:p>
          <a:p>
            <a:pPr lvl="2"/>
            <a:r>
              <a:rPr lang="en-US" dirty="0" smtClean="0"/>
              <a:t>May span multiple domain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Farms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Spammer’s goal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Maximize the PageRank of target page </a:t>
            </a:r>
            <a:r>
              <a:rPr lang="en-US" i="1" dirty="0" smtClean="0"/>
              <a:t>t</a:t>
            </a:r>
          </a:p>
          <a:p>
            <a:r>
              <a:rPr lang="en-US" dirty="0"/>
              <a:t>Technique: </a:t>
            </a:r>
            <a:endParaRPr lang="en-US" dirty="0" smtClean="0"/>
          </a:p>
          <a:p>
            <a:pPr lvl="1"/>
            <a:r>
              <a:rPr lang="en-US" dirty="0"/>
              <a:t>Get as many links from accessible pages as possible to target page </a:t>
            </a:r>
            <a:r>
              <a:rPr lang="en-US" i="1" dirty="0" smtClean="0"/>
              <a:t>t</a:t>
            </a:r>
          </a:p>
          <a:p>
            <a:pPr lvl="1"/>
            <a:r>
              <a:rPr lang="en-US" dirty="0"/>
              <a:t>Construct “link farm” to get PageRank </a:t>
            </a:r>
            <a:r>
              <a:rPr lang="en-US" dirty="0" smtClean="0"/>
              <a:t>multiplier </a:t>
            </a:r>
            <a:r>
              <a:rPr lang="en-US" dirty="0"/>
              <a:t>effect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92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Farms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79</a:t>
            </a:fld>
            <a:endParaRPr lang="zh-CN" altLang="en-US"/>
          </a:p>
        </p:txBody>
      </p:sp>
      <p:pic>
        <p:nvPicPr>
          <p:cNvPr id="11265" name="Picture 1" descr="C:\Users\localuser\AppData\Roaming\Tencent\Users\740204080\QQ\WinTemp\RichOle\CDR@QE0E6[11TON0E}VKET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76" y="1244758"/>
            <a:ext cx="7380836" cy="51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2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0000"/>
                </a:solidFill>
              </a:rPr>
              <a:t>organize</a:t>
            </a:r>
            <a:r>
              <a:rPr lang="en-US" dirty="0" smtClean="0"/>
              <a:t> the Web?</a:t>
            </a:r>
          </a:p>
          <a:p>
            <a:r>
              <a:rPr lang="en-US" dirty="0" smtClean="0"/>
              <a:t>First try: Human curated </a:t>
            </a:r>
            <a:r>
              <a:rPr lang="en-US" dirty="0" smtClean="0">
                <a:solidFill>
                  <a:srgbClr val="FF0000"/>
                </a:solidFill>
              </a:rPr>
              <a:t>Web directories</a:t>
            </a:r>
          </a:p>
          <a:p>
            <a:pPr lvl="1"/>
            <a:r>
              <a:rPr lang="en-US" dirty="0" smtClean="0"/>
              <a:t>Yahoo, DMOZ, </a:t>
            </a:r>
            <a:r>
              <a:rPr lang="en-US" dirty="0" err="1" smtClean="0"/>
              <a:t>LookSmart</a:t>
            </a:r>
            <a:endParaRPr lang="en-US" dirty="0" smtClean="0"/>
          </a:p>
          <a:p>
            <a:r>
              <a:rPr lang="en-US" dirty="0" smtClean="0"/>
              <a:t>Second try: </a:t>
            </a:r>
            <a:r>
              <a:rPr lang="en-US" dirty="0" smtClean="0">
                <a:solidFill>
                  <a:srgbClr val="FF0000"/>
                </a:solidFill>
              </a:rPr>
              <a:t>Web Search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Information Retrieval </a:t>
            </a:r>
            <a:r>
              <a:rPr lang="en-US" dirty="0" smtClean="0"/>
              <a:t>investigates: Find relevant docs in a small and trusted set</a:t>
            </a:r>
          </a:p>
          <a:p>
            <a:pPr lvl="2"/>
            <a:r>
              <a:rPr lang="en-US" dirty="0" smtClean="0"/>
              <a:t>Newspaper articles, Patents, etc.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But</a:t>
            </a:r>
            <a:r>
              <a:rPr lang="en-US" dirty="0" smtClean="0"/>
              <a:t>: Web is </a:t>
            </a:r>
            <a:r>
              <a:rPr lang="en-US" dirty="0" smtClean="0">
                <a:solidFill>
                  <a:srgbClr val="FF0000"/>
                </a:solidFill>
              </a:rPr>
              <a:t>huge</a:t>
            </a:r>
            <a:r>
              <a:rPr lang="en-US" dirty="0" smtClean="0"/>
              <a:t>, full of untrusted documents, random things, web spam,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9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3272983"/>
            <a:ext cx="8915400" cy="2687901"/>
          </a:xfrm>
        </p:spPr>
        <p:txBody>
          <a:bodyPr/>
          <a:lstStyle/>
          <a:p>
            <a:r>
              <a:rPr lang="en-US" sz="2600" i="1" dirty="0"/>
              <a:t>x</a:t>
            </a:r>
            <a:r>
              <a:rPr lang="en-US" sz="2600" dirty="0"/>
              <a:t>: PageRank contributed by accessible pages</a:t>
            </a:r>
          </a:p>
          <a:p>
            <a:r>
              <a:rPr lang="en-US" sz="2600" i="1" dirty="0"/>
              <a:t>y</a:t>
            </a:r>
            <a:r>
              <a:rPr lang="en-US" sz="2600" dirty="0"/>
              <a:t>: PageRank of target page t</a:t>
            </a:r>
          </a:p>
          <a:p>
            <a:r>
              <a:rPr lang="en-US" sz="2600" dirty="0"/>
              <a:t>Rank of each “farm” page =</a:t>
            </a:r>
            <a:endParaRPr lang="en-US" sz="3033" dirty="0"/>
          </a:p>
          <a:p>
            <a:r>
              <a:rPr lang="en-US" sz="26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80</a:t>
            </a:fld>
            <a:endParaRPr lang="zh-CN" altLang="en-US"/>
          </a:p>
        </p:txBody>
      </p:sp>
      <p:pic>
        <p:nvPicPr>
          <p:cNvPr id="12290" name="Picture 2" descr="C:\Users\localuser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63" y="1198852"/>
            <a:ext cx="6697057" cy="19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83" y="4209087"/>
            <a:ext cx="1140309" cy="475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94" y="4833155"/>
            <a:ext cx="4203596" cy="188114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484948" y="5379217"/>
            <a:ext cx="882189" cy="7800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0" idx="6"/>
          </p:cNvCxnSpPr>
          <p:nvPr/>
        </p:nvCxnSpPr>
        <p:spPr>
          <a:xfrm flipH="1">
            <a:off x="5367137" y="5535234"/>
            <a:ext cx="755993" cy="234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01139" y="5301209"/>
            <a:ext cx="273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Very small: ignore now we solve for 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1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3350992"/>
            <a:ext cx="8915400" cy="2999935"/>
          </a:xfrm>
        </p:spPr>
        <p:txBody>
          <a:bodyPr/>
          <a:lstStyle/>
          <a:p>
            <a:endParaRPr lang="en-US" sz="2600" dirty="0"/>
          </a:p>
          <a:p>
            <a:r>
              <a:rPr lang="en-US" sz="2600" dirty="0"/>
              <a:t> </a:t>
            </a:r>
          </a:p>
          <a:p>
            <a:r>
              <a:rPr lang="en-US" sz="2600" dirty="0"/>
              <a:t>Multiplier effect for “acquired” PageRank</a:t>
            </a:r>
          </a:p>
          <a:p>
            <a:r>
              <a:rPr lang="en-US" sz="2600" dirty="0"/>
              <a:t>By making </a:t>
            </a:r>
            <a:r>
              <a:rPr lang="en-US" sz="2600" i="1" dirty="0"/>
              <a:t>M</a:t>
            </a:r>
            <a:r>
              <a:rPr lang="en-US" sz="2600" dirty="0"/>
              <a:t> large, we can make </a:t>
            </a:r>
            <a:r>
              <a:rPr lang="en-US" sz="2600" dirty="0">
                <a:solidFill>
                  <a:srgbClr val="FF0000"/>
                </a:solidFill>
              </a:rPr>
              <a:t>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FF0000"/>
                </a:solidFill>
              </a:rPr>
              <a:t>as large as we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81</a:t>
            </a:fld>
            <a:endParaRPr lang="zh-CN" altLang="en-US"/>
          </a:p>
        </p:txBody>
      </p:sp>
      <p:pic>
        <p:nvPicPr>
          <p:cNvPr id="5" name="Picture 2" descr="C:\Users\localuser\Deskto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260" y="1207903"/>
            <a:ext cx="6697057" cy="19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67" y="3663026"/>
            <a:ext cx="4735904" cy="6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TrustRank</a:t>
            </a:r>
            <a:r>
              <a:rPr lang="en-US" dirty="0" smtClean="0"/>
              <a:t>: Combating Spam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33" dirty="0"/>
              <a:t>Combating term spam </a:t>
            </a:r>
          </a:p>
          <a:p>
            <a:pPr lvl="1"/>
            <a:r>
              <a:rPr lang="en-US" sz="2600" dirty="0"/>
              <a:t>Analyze text using statistical methods </a:t>
            </a:r>
          </a:p>
          <a:p>
            <a:pPr lvl="1"/>
            <a:r>
              <a:rPr lang="en-US" sz="2600" dirty="0"/>
              <a:t>Similar to email spam filtering </a:t>
            </a:r>
          </a:p>
          <a:p>
            <a:pPr lvl="1"/>
            <a:r>
              <a:rPr lang="en-US" sz="2600" dirty="0"/>
              <a:t>Also useful: Detecting approximate duplicate pages </a:t>
            </a:r>
          </a:p>
          <a:p>
            <a:r>
              <a:rPr lang="en-US" sz="3033" dirty="0"/>
              <a:t>Combating link spam </a:t>
            </a:r>
          </a:p>
          <a:p>
            <a:pPr lvl="1"/>
            <a:r>
              <a:rPr lang="en-US" sz="2600" dirty="0"/>
              <a:t>Detection and blacklisting of structures that look like spam farms</a:t>
            </a:r>
          </a:p>
          <a:p>
            <a:pPr lvl="2"/>
            <a:r>
              <a:rPr lang="en-US" sz="2167" dirty="0"/>
              <a:t>Leads to another war – hiding and detecting spam farms </a:t>
            </a:r>
          </a:p>
          <a:p>
            <a:pPr lvl="1"/>
            <a:r>
              <a:rPr lang="en-US" sz="2600" dirty="0" err="1"/>
              <a:t>TrustRank</a:t>
            </a:r>
            <a:r>
              <a:rPr lang="en-US" sz="2600" dirty="0"/>
              <a:t> = topic-specific PageRank with a teleport set of “trusted” pages</a:t>
            </a:r>
          </a:p>
          <a:p>
            <a:pPr lvl="2"/>
            <a:r>
              <a:rPr lang="en-US" sz="2167" dirty="0"/>
              <a:t>Example: .</a:t>
            </a:r>
            <a:r>
              <a:rPr lang="en-US" sz="2167" dirty="0" err="1"/>
              <a:t>edu</a:t>
            </a:r>
            <a:r>
              <a:rPr lang="en-US" sz="2167" dirty="0"/>
              <a:t> domains, similar domains for non-US schools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73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TrustRank</a:t>
            </a:r>
            <a:r>
              <a:rPr lang="en-US" dirty="0" smtClean="0"/>
              <a:t>: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principle: </a:t>
            </a:r>
            <a:r>
              <a:rPr lang="en-US" dirty="0">
                <a:solidFill>
                  <a:srgbClr val="FF0000"/>
                </a:solidFill>
              </a:rPr>
              <a:t>Approximate </a:t>
            </a:r>
            <a:r>
              <a:rPr lang="en-US" dirty="0" smtClean="0">
                <a:solidFill>
                  <a:srgbClr val="FF0000"/>
                </a:solidFill>
              </a:rPr>
              <a:t>isolation</a:t>
            </a:r>
          </a:p>
          <a:p>
            <a:pPr lvl="1"/>
            <a:r>
              <a:rPr lang="en-US" dirty="0"/>
              <a:t>It is rare for a “good” page to point to a “bad” (spam) page </a:t>
            </a:r>
            <a:endParaRPr lang="en-US" dirty="0" smtClean="0"/>
          </a:p>
          <a:p>
            <a:r>
              <a:rPr lang="en-US" dirty="0"/>
              <a:t>Sample a set of </a:t>
            </a:r>
            <a:r>
              <a:rPr lang="en-US" dirty="0">
                <a:solidFill>
                  <a:srgbClr val="FF0000"/>
                </a:solidFill>
              </a:rPr>
              <a:t>seed pages </a:t>
            </a:r>
            <a:r>
              <a:rPr lang="en-US" dirty="0"/>
              <a:t>from the </a:t>
            </a:r>
            <a:r>
              <a:rPr lang="en-US" dirty="0" smtClean="0"/>
              <a:t>web</a:t>
            </a:r>
          </a:p>
          <a:p>
            <a:r>
              <a:rPr lang="en-US" dirty="0"/>
              <a:t>Have an </a:t>
            </a:r>
            <a:r>
              <a:rPr lang="en-US" dirty="0">
                <a:solidFill>
                  <a:srgbClr val="FF0000"/>
                </a:solidFill>
              </a:rPr>
              <a:t>oracle</a:t>
            </a:r>
            <a:r>
              <a:rPr lang="en-US" dirty="0"/>
              <a:t> (human) to identify the good pages and the spam pages in the seed </a:t>
            </a:r>
            <a:r>
              <a:rPr lang="en-US" dirty="0" smtClean="0"/>
              <a:t>set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Expensive task</a:t>
            </a:r>
            <a:r>
              <a:rPr lang="en-US" dirty="0"/>
              <a:t>, so we must make seed set as  small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4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the subset of seed pages that are identified as </a:t>
            </a:r>
            <a:r>
              <a:rPr lang="en-US" dirty="0">
                <a:solidFill>
                  <a:srgbClr val="FF0000"/>
                </a:solidFill>
              </a:rPr>
              <a:t>good</a:t>
            </a: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trusted </a:t>
            </a:r>
            <a:r>
              <a:rPr lang="en-US" dirty="0" smtClean="0">
                <a:solidFill>
                  <a:srgbClr val="FF0000"/>
                </a:solidFill>
              </a:rPr>
              <a:t>pages</a:t>
            </a:r>
          </a:p>
          <a:p>
            <a:r>
              <a:rPr lang="en-US" dirty="0"/>
              <a:t>Perform a topic-sensitive PageRank with </a:t>
            </a:r>
            <a:r>
              <a:rPr lang="en-US" dirty="0">
                <a:solidFill>
                  <a:srgbClr val="FF0000"/>
                </a:solidFill>
              </a:rPr>
              <a:t>teleport set = trusted pages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Propagate trust through links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/>
              <a:t>Each page gets a trust value between 0 and 1 </a:t>
            </a:r>
            <a:endParaRPr lang="en-US" dirty="0" smtClean="0"/>
          </a:p>
          <a:p>
            <a:r>
              <a:rPr lang="en-US" dirty="0"/>
              <a:t>Use a threshold value and mark all pages below the trust threshold as spam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a </a:t>
            </a:r>
            <a:r>
              <a:rPr lang="en-US" smtClean="0"/>
              <a:t>Good Idea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Trust attenuation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degree of trust conferred by a trusted page decreases with the distance in the graph </a:t>
            </a: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Trust splitting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/>
              <a:t>The larger the number of out-links from a page, the less scrutiny the page author gives each </a:t>
            </a:r>
            <a:r>
              <a:rPr lang="en-US" dirty="0" smtClean="0"/>
              <a:t>out-link</a:t>
            </a:r>
          </a:p>
          <a:p>
            <a:pPr lvl="1"/>
            <a:r>
              <a:rPr lang="en-US" dirty="0"/>
              <a:t>Trust is </a:t>
            </a:r>
            <a:r>
              <a:rPr lang="en-US" dirty="0">
                <a:solidFill>
                  <a:srgbClr val="FF0000"/>
                </a:solidFill>
              </a:rPr>
              <a:t>split</a:t>
            </a:r>
            <a:r>
              <a:rPr lang="en-US" dirty="0"/>
              <a:t> across out-links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0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Picking the Seed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conflicting considerations: </a:t>
            </a:r>
            <a:endParaRPr lang="en-US" dirty="0" smtClean="0"/>
          </a:p>
          <a:p>
            <a:pPr lvl="1"/>
            <a:r>
              <a:rPr lang="en-US" dirty="0"/>
              <a:t>Human has to inspect each seed page, so seed set must be as small as possible </a:t>
            </a:r>
            <a:endParaRPr lang="en-US" dirty="0" smtClean="0"/>
          </a:p>
          <a:p>
            <a:pPr lvl="1"/>
            <a:r>
              <a:rPr lang="en-US" dirty="0"/>
              <a:t>Must ensure </a:t>
            </a:r>
            <a:r>
              <a:rPr lang="en-US" dirty="0">
                <a:solidFill>
                  <a:srgbClr val="FF0000"/>
                </a:solidFill>
              </a:rPr>
              <a:t>every good </a:t>
            </a:r>
            <a:r>
              <a:rPr lang="en-US" dirty="0"/>
              <a:t>page gets adequate trust rank, so need make all good pages reachable from seed set by short paths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Picking Seed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want to pick a good set of </a:t>
            </a:r>
            <a:r>
              <a:rPr lang="en-US" i="1" dirty="0" smtClean="0"/>
              <a:t>k</a:t>
            </a:r>
            <a:r>
              <a:rPr lang="en-US" dirty="0" smtClean="0"/>
              <a:t> pages</a:t>
            </a:r>
          </a:p>
          <a:p>
            <a:r>
              <a:rPr lang="en-US" dirty="0" smtClean="0"/>
              <a:t>How to do that?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PageRank</a:t>
            </a:r>
          </a:p>
          <a:p>
            <a:pPr lvl="1"/>
            <a:r>
              <a:rPr lang="en-US" dirty="0" smtClean="0"/>
              <a:t>Pick the top k pages by PageRank</a:t>
            </a:r>
            <a:endParaRPr lang="en-US" dirty="0"/>
          </a:p>
          <a:p>
            <a:pPr lvl="1"/>
            <a:r>
              <a:rPr lang="en-US" dirty="0" smtClean="0"/>
              <a:t>Theory is that you can’t get a bad page’s rank really high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Use trusted domains </a:t>
            </a:r>
            <a:r>
              <a:rPr lang="en-US" dirty="0" smtClean="0"/>
              <a:t>whose membership is controlled, like .</a:t>
            </a:r>
            <a:r>
              <a:rPr lang="en-US" dirty="0" err="1" smtClean="0"/>
              <a:t>edu</a:t>
            </a:r>
            <a:r>
              <a:rPr lang="en-US" dirty="0" smtClean="0"/>
              <a:t>, .mil, .</a:t>
            </a:r>
            <a:r>
              <a:rPr lang="en-US" dirty="0" err="1" smtClean="0"/>
              <a:t>gov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56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Mass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>
                <a:solidFill>
                  <a:srgbClr val="0000FF"/>
                </a:solidFill>
              </a:rPr>
              <a:t>TrustRank</a:t>
            </a:r>
            <a:r>
              <a:rPr lang="en-US" b="1" dirty="0"/>
              <a:t> </a:t>
            </a:r>
            <a:r>
              <a:rPr lang="en-US" dirty="0"/>
              <a:t>model, we start with good pages and propagate </a:t>
            </a:r>
            <a:r>
              <a:rPr lang="en-US" dirty="0" smtClean="0"/>
              <a:t>trust.</a:t>
            </a:r>
          </a:p>
          <a:p>
            <a:r>
              <a:rPr lang="en-US" dirty="0"/>
              <a:t>Complementary view: </a:t>
            </a:r>
            <a:endParaRPr lang="en-US" dirty="0" smtClean="0"/>
          </a:p>
          <a:p>
            <a:pPr lvl="1"/>
            <a:r>
              <a:rPr lang="en-US" dirty="0"/>
              <a:t>What fraction of a page’s PageRank comes from spam pages</a:t>
            </a:r>
            <a:r>
              <a:rPr lang="en-US" dirty="0" smtClean="0"/>
              <a:t>?</a:t>
            </a:r>
          </a:p>
          <a:p>
            <a:r>
              <a:rPr lang="en-US" dirty="0"/>
              <a:t>In practice, we don’t know all the spam pages, so we need to </a:t>
            </a:r>
            <a:r>
              <a:rPr lang="en-US" dirty="0" smtClean="0"/>
              <a:t>estimate.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9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Mass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 = PageRank of page p</a:t>
            </a:r>
          </a:p>
          <a:p>
            <a:r>
              <a:rPr lang="en-US" dirty="0" err="1"/>
              <a:t>r</a:t>
            </a:r>
            <a:r>
              <a:rPr lang="en-US" baseline="-25000" dirty="0" err="1" smtClean="0"/>
              <a:t>p</a:t>
            </a:r>
            <a:r>
              <a:rPr lang="en-US" baseline="30000" dirty="0" smtClean="0"/>
              <a:t>+ </a:t>
            </a:r>
            <a:r>
              <a:rPr lang="en-US" dirty="0" smtClean="0"/>
              <a:t> = PageRank of p with teleport into </a:t>
            </a:r>
            <a:r>
              <a:rPr lang="en-US" dirty="0" smtClean="0">
                <a:solidFill>
                  <a:srgbClr val="0000FF"/>
                </a:solidFill>
              </a:rPr>
              <a:t>trusted</a:t>
            </a:r>
            <a:r>
              <a:rPr lang="en-US" dirty="0" smtClean="0"/>
              <a:t> pages only </a:t>
            </a:r>
            <a:r>
              <a:rPr lang="en-US" baseline="-25000" dirty="0" smtClean="0"/>
              <a:t> </a:t>
            </a:r>
          </a:p>
          <a:p>
            <a:pPr marL="0" indent="0">
              <a:buNone/>
            </a:pPr>
            <a:endParaRPr lang="en-US" baseline="30000" dirty="0" smtClean="0"/>
          </a:p>
          <a:p>
            <a:r>
              <a:rPr lang="en-US" dirty="0" smtClean="0"/>
              <a:t>Then: What fraction of a page’s PageRank comes from</a:t>
            </a:r>
            <a:r>
              <a:rPr lang="en-US" b="1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spam</a:t>
            </a:r>
            <a:r>
              <a:rPr lang="en-US" b="1" dirty="0" smtClean="0"/>
              <a:t> </a:t>
            </a:r>
            <a:r>
              <a:rPr lang="en-US" dirty="0" smtClean="0"/>
              <a:t>pages?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Spam mass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89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90" y="5013176"/>
            <a:ext cx="2012156" cy="437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46" y="5488360"/>
            <a:ext cx="1121442" cy="820960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9413223" y="6349839"/>
            <a:ext cx="220297" cy="247513"/>
          </a:xfrm>
          <a:prstGeom prst="fram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Search: 2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contains many sources of information: </a:t>
            </a:r>
            <a:r>
              <a:rPr lang="en-US" dirty="0" smtClean="0">
                <a:solidFill>
                  <a:srgbClr val="FF0000"/>
                </a:solidFill>
              </a:rPr>
              <a:t>Who to “trust”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Trick: Trustworthy pages may point to each other</a:t>
            </a:r>
          </a:p>
          <a:p>
            <a:r>
              <a:rPr lang="en-US" dirty="0" smtClean="0"/>
              <a:t>What is the “best” answer to query “newspaper”?</a:t>
            </a:r>
          </a:p>
          <a:p>
            <a:pPr lvl="1"/>
            <a:r>
              <a:rPr lang="en-US" dirty="0" smtClean="0"/>
              <a:t>No single right answer</a:t>
            </a:r>
          </a:p>
          <a:p>
            <a:pPr lvl="1"/>
            <a:r>
              <a:rPr lang="en-US" dirty="0" smtClean="0"/>
              <a:t>Trick: Pages that actually know about newspapers might all be pointing to many newspapers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5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One-slide Takeaway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68760"/>
            <a:ext cx="9282236" cy="4525963"/>
          </a:xfrm>
        </p:spPr>
        <p:txBody>
          <a:bodyPr/>
          <a:lstStyle/>
          <a:p>
            <a:r>
              <a:rPr lang="en-US" dirty="0"/>
              <a:t>Web as a </a:t>
            </a:r>
            <a:r>
              <a:rPr lang="en-US" dirty="0" smtClean="0"/>
              <a:t>Graph</a:t>
            </a:r>
          </a:p>
          <a:p>
            <a:pPr lvl="1"/>
            <a:r>
              <a:rPr lang="en-US" dirty="0" smtClean="0"/>
              <a:t>Denote the web structure as a graph</a:t>
            </a:r>
            <a:endParaRPr lang="en-US" dirty="0"/>
          </a:p>
          <a:p>
            <a:r>
              <a:rPr lang="en-US" dirty="0" smtClean="0"/>
              <a:t>PageRank</a:t>
            </a:r>
          </a:p>
          <a:p>
            <a:pPr lvl="1"/>
            <a:r>
              <a:rPr lang="en-US" dirty="0" smtClean="0"/>
              <a:t>PageRank score reflect the importance of web pages</a:t>
            </a:r>
            <a:endParaRPr lang="en-US" dirty="0"/>
          </a:p>
          <a:p>
            <a:r>
              <a:rPr lang="en-US" dirty="0"/>
              <a:t>Topic-Specific </a:t>
            </a:r>
            <a:r>
              <a:rPr lang="en-US" dirty="0" smtClean="0"/>
              <a:t>PageRank</a:t>
            </a:r>
          </a:p>
          <a:p>
            <a:pPr lvl="1"/>
            <a:r>
              <a:rPr lang="en-US" dirty="0"/>
              <a:t>Evaluate </a:t>
            </a:r>
            <a:r>
              <a:rPr lang="en-US" dirty="0" smtClean="0"/>
              <a:t>web </a:t>
            </a:r>
            <a:r>
              <a:rPr lang="en-US" dirty="0"/>
              <a:t>pages </a:t>
            </a:r>
            <a:r>
              <a:rPr lang="en-US" dirty="0" smtClean="0"/>
              <a:t>by their popularity as well as </a:t>
            </a:r>
            <a:r>
              <a:rPr lang="en-US" dirty="0" smtClean="0">
                <a:solidFill>
                  <a:srgbClr val="FF0000"/>
                </a:solidFill>
              </a:rPr>
              <a:t>particular </a:t>
            </a:r>
            <a:r>
              <a:rPr lang="en-US" dirty="0">
                <a:solidFill>
                  <a:srgbClr val="FF0000"/>
                </a:solidFill>
              </a:rPr>
              <a:t>topic</a:t>
            </a:r>
            <a:endParaRPr lang="en-US" dirty="0"/>
          </a:p>
          <a:p>
            <a:r>
              <a:rPr lang="en-US" dirty="0" smtClean="0"/>
              <a:t>Trust-Rank</a:t>
            </a:r>
          </a:p>
          <a:p>
            <a:pPr lvl="1"/>
            <a:r>
              <a:rPr lang="en-US" dirty="0" smtClean="0"/>
              <a:t>Deal with link spams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87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PageRank paper: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ilpubs.stanford.edu:8090/422/1/1999-66.pdf</a:t>
            </a:r>
            <a:endParaRPr lang="en-US" dirty="0" smtClean="0"/>
          </a:p>
          <a:p>
            <a:r>
              <a:rPr lang="en-US" dirty="0" smtClean="0"/>
              <a:t>An Analytical Comparison of Approaches to Personalizing PageRank: </a:t>
            </a:r>
            <a:r>
              <a:rPr lang="en-US" dirty="0">
                <a:hlinkClick r:id="rId3"/>
              </a:rPr>
              <a:t>http://www-cs-students.stanford.edu/~taherh/papers/comparison.pdf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HITS algorithm: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www.cs.cornell.edu/home/kleinber/auth.pdf</a:t>
            </a:r>
            <a:endParaRPr lang="en-US" dirty="0" smtClean="0"/>
          </a:p>
          <a:p>
            <a:r>
              <a:rPr lang="en-US" dirty="0" smtClean="0"/>
              <a:t>Parallel PageRank: </a:t>
            </a:r>
            <a:r>
              <a:rPr lang="en-US" dirty="0">
                <a:hlinkClick r:id="rId3"/>
              </a:rPr>
              <a:t>http://link.springer.com/content/pdf/10.1007%2F11735106_22.pdf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7105219" y="6404512"/>
            <a:ext cx="2311400" cy="26484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7500" tIns="50700" rIns="97500" bIns="50700" anchor="ctr"/>
          <a:lstStyle/>
          <a:p>
            <a:pPr algn="r">
              <a:buSzPct val="100000"/>
              <a:tabLst>
                <a:tab pos="0" algn="l"/>
                <a:tab pos="484966" algn="l"/>
                <a:tab pos="971653" algn="l"/>
                <a:tab pos="1458338" algn="l"/>
                <a:tab pos="1945025" algn="l"/>
                <a:tab pos="2431711" algn="l"/>
                <a:tab pos="2918397" algn="l"/>
                <a:tab pos="3405083" algn="l"/>
                <a:tab pos="3891769" algn="l"/>
                <a:tab pos="4378455" algn="l"/>
                <a:tab pos="4865141" algn="l"/>
                <a:tab pos="5351827" algn="l"/>
                <a:tab pos="5838514" algn="l"/>
                <a:tab pos="6325199" algn="l"/>
                <a:tab pos="6811886" algn="l"/>
                <a:tab pos="7298571" algn="l"/>
                <a:tab pos="7785258" algn="l"/>
                <a:tab pos="8271943" algn="l"/>
                <a:tab pos="8758630" algn="l"/>
                <a:tab pos="9245316" algn="l"/>
                <a:tab pos="9732002" algn="l"/>
              </a:tabLst>
            </a:pPr>
            <a:fld id="{4A69E12A-E1DF-49F8-B8AD-F3A9E0B624CE}" type="slidenum">
              <a:rPr lang="en-US" sz="1300">
                <a:solidFill>
                  <a:srgbClr val="898989"/>
                </a:solidFill>
                <a:latin typeface="Calibri" pitchFamily="34" charset="0"/>
              </a:rPr>
              <a:pPr algn="r">
                <a:buSzPct val="100000"/>
                <a:tabLst>
                  <a:tab pos="0" algn="l"/>
                  <a:tab pos="484966" algn="l"/>
                  <a:tab pos="971653" algn="l"/>
                  <a:tab pos="1458338" algn="l"/>
                  <a:tab pos="1945025" algn="l"/>
                  <a:tab pos="2431711" algn="l"/>
                  <a:tab pos="2918397" algn="l"/>
                  <a:tab pos="3405083" algn="l"/>
                  <a:tab pos="3891769" algn="l"/>
                  <a:tab pos="4378455" algn="l"/>
                  <a:tab pos="4865141" algn="l"/>
                  <a:tab pos="5351827" algn="l"/>
                  <a:tab pos="5838514" algn="l"/>
                  <a:tab pos="6325199" algn="l"/>
                  <a:tab pos="6811886" algn="l"/>
                  <a:tab pos="7298571" algn="l"/>
                  <a:tab pos="7785258" algn="l"/>
                  <a:tab pos="8271943" algn="l"/>
                  <a:tab pos="8758630" algn="l"/>
                  <a:tab pos="9245316" algn="l"/>
                  <a:tab pos="9732002" algn="l"/>
                </a:tabLst>
              </a:pPr>
              <a:t>93</a:t>
            </a:fld>
            <a:endParaRPr lang="en-US" sz="1300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1250" name="Text Box 4"/>
          <p:cNvSpPr txBox="1">
            <a:spLocks noChangeArrowheads="1"/>
          </p:cNvSpPr>
          <p:nvPr/>
        </p:nvSpPr>
        <p:spPr bwMode="auto">
          <a:xfrm>
            <a:off x="8277358" y="-321866"/>
            <a:ext cx="1002638" cy="3645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de-DE">
              <a:latin typeface="Calibri" pitchFamily="34" charset="0"/>
            </a:endParaRPr>
          </a:p>
        </p:txBody>
      </p:sp>
      <p:sp>
        <p:nvSpPr>
          <p:cNvPr id="1812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宋体" pitchFamily="2" charset="-122"/>
              </a:rPr>
              <a:t>Reference</a:t>
            </a:r>
          </a:p>
        </p:txBody>
      </p:sp>
      <p:sp>
        <p:nvSpPr>
          <p:cNvPr id="18125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758"/>
              </a:spcBef>
              <a:buClr>
                <a:schemeClr val="tx1"/>
              </a:buClr>
            </a:pPr>
            <a:r>
              <a:rPr lang="en-US" sz="2600" dirty="0">
                <a:hlinkClick r:id="rId3"/>
              </a:rPr>
              <a:t>http://www.stanford.edu/class/cs246/slides/09-pagerank.pdf</a:t>
            </a:r>
            <a:endParaRPr lang="en-US" sz="2600" dirty="0"/>
          </a:p>
          <a:p>
            <a:pPr eaLnBrk="1" hangingPunct="1">
              <a:spcBef>
                <a:spcPts val="758"/>
              </a:spcBef>
              <a:buClr>
                <a:schemeClr val="tx1"/>
              </a:buClr>
            </a:pPr>
            <a:r>
              <a:rPr lang="en-US" sz="2600" dirty="0">
                <a:hlinkClick r:id="rId4"/>
              </a:rPr>
              <a:t>http://www.stanford.edu/class/cs246/slides/10-spam.pdf</a:t>
            </a:r>
            <a:endParaRPr lang="en-US" sz="2600" dirty="0"/>
          </a:p>
          <a:p>
            <a:pPr eaLnBrk="1" hangingPunct="1">
              <a:spcBef>
                <a:spcPts val="758"/>
              </a:spcBef>
              <a:buClr>
                <a:schemeClr val="tx1"/>
              </a:buClr>
            </a:pPr>
            <a:r>
              <a:rPr lang="en-US" sz="2600" dirty="0">
                <a:hlinkClick r:id="rId5"/>
              </a:rPr>
              <a:t>http://i.stanford.edu/~ullman/mmds/ch5.pdf</a:t>
            </a:r>
            <a:endParaRPr lang="en-US" sz="2600" dirty="0"/>
          </a:p>
          <a:p>
            <a:pPr eaLnBrk="1" hangingPunct="1">
              <a:spcBef>
                <a:spcPts val="758"/>
              </a:spcBef>
              <a:buClr>
                <a:schemeClr val="tx1"/>
              </a:buClr>
            </a:pPr>
            <a:r>
              <a:rPr lang="en-US" sz="2600" dirty="0">
                <a:hlinkClick r:id="rId6"/>
              </a:rPr>
              <a:t>http://en.wikipedia.org/wiki/PageRank</a:t>
            </a:r>
            <a:endParaRPr lang="en-US" sz="2600" dirty="0"/>
          </a:p>
          <a:p>
            <a:pPr eaLnBrk="1" hangingPunct="1">
              <a:spcBef>
                <a:spcPts val="758"/>
              </a:spcBef>
              <a:buClr>
                <a:schemeClr val="tx1"/>
              </a:buClr>
            </a:pPr>
            <a:r>
              <a:rPr lang="en-US" sz="2600" dirty="0">
                <a:hlinkClick r:id="rId7"/>
              </a:rPr>
              <a:t>http://en.wikipedia.org/wiki/HITS_algorithm</a:t>
            </a:r>
            <a:endParaRPr lang="en-US" sz="2600" dirty="0"/>
          </a:p>
          <a:p>
            <a:pPr eaLnBrk="1" hangingPunct="1">
              <a:spcBef>
                <a:spcPts val="758"/>
              </a:spcBef>
              <a:buClr>
                <a:schemeClr val="tx1"/>
              </a:buClr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22779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72" y="4362703"/>
            <a:ext cx="9649072" cy="2219849"/>
          </a:xfrm>
        </p:spPr>
        <p:txBody>
          <a:bodyPr/>
          <a:lstStyle/>
          <a:p>
            <a:r>
              <a:rPr lang="en-US" dirty="0" smtClean="0"/>
              <a:t>Compute the final PageRank Score of the given graph, with Google matrix A and assume</a:t>
            </a:r>
          </a:p>
          <a:p>
            <a:r>
              <a:rPr lang="en-US" dirty="0" smtClean="0"/>
              <a:t>Show the matrix A, and solve by both Gaussian Elimination and Power Iteration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DD87AA-3629-476D-84D9-26BE87F7F3C8}" type="slidenum">
              <a:rPr lang="zh-CN" altLang="en-US" smtClean="0"/>
              <a:pPr>
                <a:defRPr/>
              </a:pPr>
              <a:t>94</a:t>
            </a:fld>
            <a:endParaRPr lang="zh-CN" altLang="en-US"/>
          </a:p>
        </p:txBody>
      </p:sp>
      <p:pic>
        <p:nvPicPr>
          <p:cNvPr id="7" name="Content Placeholder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1352" y="5046545"/>
            <a:ext cx="1296144" cy="37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3002784" y="1400775"/>
            <a:ext cx="3830259" cy="2876279"/>
            <a:chOff x="3002784" y="1400775"/>
            <a:chExt cx="3830259" cy="28762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784" y="1400775"/>
              <a:ext cx="3318368" cy="2872201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8" t="-5084" r="33569" b="69053"/>
            <a:stretch/>
          </p:blipFill>
          <p:spPr bwMode="auto">
            <a:xfrm>
              <a:off x="5777172" y="2884839"/>
              <a:ext cx="1055871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9" t="69828" r="3643"/>
            <a:stretch/>
          </p:blipFill>
          <p:spPr>
            <a:xfrm>
              <a:off x="5399609" y="3410438"/>
              <a:ext cx="800665" cy="866616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 rot="251446">
              <a:off x="3940134" y="3641397"/>
              <a:ext cx="1508717" cy="552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37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r_j&#10;\]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i \rightarrow j$&#10;\end{document}"/>
  <p:tag name="IGUANATEXSIZE" val="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i$&#10;\end{document}"/>
  <p:tag name="IGUANATEXSIZE" val="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M_{ji} = \frac{1}{d_i}$&#10;\end{document}"/>
  <p:tag name="IGUANATEXSIZE" val="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M_{ji} = 0$&#10;\end{document}"/>
  <p:tag name="IGUANATEXSIZE" val="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_i$&#10;\end{document}"/>
  <p:tag name="IGUANATEXSIZE" val="2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i$&#10;\end{document}"/>
  <p:tag name="IGUANATEXSIZE" val="2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sum_i r_i = 1$&#10;\end{document}"/>
  <p:tag name="IGUANATEXSIZE" val="2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 = M \cdot r$&#10;\end{document}"/>
  <p:tag name="IGUANATEXSIZE" val="2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_j = \sum_{i \rightarrow j}\frac{r_i}{d_i}$&#10;\end{document}"/>
  <p:tag name="IGUANATEXSIZE" val="2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_j = \sum_{i \rightarrow j}\frac{r_i}{d_i}$&#10;\end{document}"/>
  <p:tag name="IGUANATEXSIZE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r_j/n&#10;\]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 = M \cdot r$&#10;\end{document}"/>
  <p:tag name="IGUANATEXSIZE" val="2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 = M \cdot r$&#10;\end{document}"/>
  <p:tag name="IGUANATEXSIZE" val="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mathbf{r}^{(0)} = [1/N,\ldots,1/N]^T$&#10;\end{document}"/>
  <p:tag name="IGUANATEXSIZE" val="2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mathbf{r}^{(t+1)} = \mathbf{M} \cdot \mathbf{r}^{(t)}$&#10;\end{document}"/>
  <p:tag name="IGUANATEXSIZE" val="2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|\mathbf{r}^{(t+1)} - \mathbf{r}^{(t)}|_1 &lt; \epsilon$&#10;\end{document}"/>
  <p:tag name="IGUANATEXSIZE" val="2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|\mathbf{x}|_1 = \sum_{1 \le i \le N}|x_i|$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r_j = \sum_{i \rightarrow j} \frac{r_i}{d_i}&#10;\]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d_i \ldots$ out-degress of node $i$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mathbf{r^{(1)}} = \mathbf{M \cdot r^{(0)}}$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mathbf{r^{(2)}} = \mathbf{M \cdot r^{(1)}} = \mathbf{M (Mr^{(1)}) = \mathbf{M^2 \cdot r^{(0)}}}$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r_j = r_i/3 + r_k/4&#10;\]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mathbf{r^{(3)}} = \mathbf{M \cdot r^{(2)}} = \mathbf{M (M^2r^{(0)}) = \mathbf{M^3 \cdot r^{(0)}}}$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mathbf{M \cdot r^{(0)}, M^2 \cdot r^{(0)}, \ldots, M^k \cdot r^{(0)}, \ldots}$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lambda_1,\lambda_2,\ldots,\lambda_n$, where $\lambda_1 &gt; \lambda_2 &gt; \ldots &gt; \lambda_n$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r^{(0)} = c_1x_1 + c_2x_2+\ldots+c_nx_n$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\begin{eqnarray*}&#10;Mr^{(0)} &amp;=&amp; M(c_1x_1+c_2x_2 + \ldots + c_nx_n)\\&#10;&amp;=&amp; c_1(Mx_1) + c_2(Mx_2) + \ldots + c_n(Mx_n)\\&#10;&amp;=&amp; c_1(\lambda_1x_1) + c_2(\lambda_2x_2) + \ldots + c_n(\lambda_nx_n)&#10;\end{eqnarray*}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\[&#10;M^kr^{(0)} = c_1(\lambda_1^k x_1) + c_2(\lambda_2^k x_2) + \ldots+c_n(\lambda_n^kx_n)&#10;\]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\begin{equation*}&#10;M^kr^{(0)} = \lambda_1^k \left[c_1x_1 + c_2 \left(\frac{\lambda_2}{\lambda_1}\right)^k x_2 + \ldots + c_n \left(\frac{\lambda_2}{\lambda_1}\right)^k x_n\right]&#10;\end{equation*}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\begin{equation*}&#10;\lambda_1 &gt; \lambda_2&#10;\end{equation*}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\begin{equation*}&#10;\frac{\lambda_2}{\lambda_1}, \frac{\lambda_3}{\lambda_1} \ldots &lt; 1&#10;\end{equation*}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frac{\lambda_i}{\lambda_1} = 0$ as $k \rightarrow \infty$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r_j&#10;\]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M^kr^{(0)} \approx c_1(\lambda_1^k x_1)$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c_1 = 0$&#10;\end{document}"/>
  <p:tag name="IGUANATEXSIZE" val="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p(t+1) = M \cdot p(t)$&#10;\end{document}"/>
  <p:tag name="IGUANATEXSIZE" val="2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p(t+1) = M \cdot p(t) = p(t)$&#10;\end{document}"/>
  <p:tag name="IGUANATEXSIZE" val="2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r = M \cdot r$&#10;\end{document}"/>
  <p:tag name="IGUANATEXSIZE" val="2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_j = \sum_{i \rightarrow j}\frac{r_i}{d_i}$&#10;\end{document}"/>
  <p:tag name="IGUANATEXSIZE" val="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beta$&#10;\end{document}"/>
  <p:tag name="IGUANATEXSIZE" val="2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beta$&#10;\end{document}"/>
  <p:tag name="IGUANATEXSIZE" val="2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1-\beta$&#10;\end{document}"/>
  <p:tag name="IGUANATEXSIZE" val="2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_j = \sum_{i \rightarrow j}\frac{r_i}{d_i}$&#10;\end{document}"/>
  <p:tag name="IGUANATEXSIZE" val="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r_j = \sum_{i \rightarrow j} \frac{r_i}{d_i}&#10;\]&#10;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mathbf{r^{(t+1)}} = M r^{(t)}$&#10;\end{document}"/>
  <p:tag name="IGUANATEXSIZE" val="2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P_{ij} = P(X_t = i | X_{t-1} = j)$&#10;\end{document}"/>
  <p:tag name="IGUANATEXSIZE" val="2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pi$&#10;\end{document}"/>
  <p:tag name="IGUANATEXSIZE" val="2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x \in X$&#10;\end{document}"/>
  <p:tag name="IGUANATEXSIZE" val="2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pi$&#10;\end{document}"/>
  <p:tag name="IGUANATEXSIZE" val="2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\pi = P \pi$&#10;\end{document}"/>
  <p:tag name="IGUANATEXSIZE" val="2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$A = M + a^T\left(\frac{1}{n} e\right)$&#10;\end{document}"/>
  <p:tag name="IGUANATEXSIZE" val="2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symb, amsmath,amsfonts, amsmath}&#10;\pagestyle{empty}&#10;\begin{document}&#10;\begin{itemize}&#10;\item $a_i = 1$ if node $i$ has out degree 0, otherwise 0.&#10;\item $e \ldots$ vector of all 1s&#10;\end{itemize}&#10;\end{document}"/>
  <p:tag name="IGUANATEXSIZE" val="2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beta$&#10;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1-\beta$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d_i \ldots$ out-degress of node $i$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r_j = \sum_{i \rightarrow j}\beta \frac{r_i}{d_i} + (1-\beta)\frac{1}{n}$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r_j = \sum_{i \rightarrow j}\beta \frac{r_i}{d_i} + (1-\beta)\frac{1}{n}$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A = \beta M + (1-\beta)\frac{1}{n}\mathbf{e \cdot e^T}$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mathbf{r^{(t+1)} = A \cdot r^{(t)}&#10;}$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beta = 0.8,0.9$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 = A \cdot r^{old}$&#10;\end{document}"/>
  <p:tag name="IGUANATEXSIZE" val="2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A,r^{old},r^{new}$&#10;\end{document}"/>
  <p:tag name="IGUANATEXSIZE" val="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j \rightarrow i$&#10;\end{document}"/>
  <p:tag name="IGUANATEXSIZE" val="2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(1-\beta)/N$&#10;\end{document}"/>
  <p:tag name="IGUANATEXSIZE" val="2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beta/|d_j|$&#10;\end{document}"/>
  <p:tag name="IGUANATEXSIZE" val="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_y + r_a + r_m = 1$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1/|d_j|$ to&#10;\end{document}"/>
  <p:tag name="IGUANATEXSIZE" val="2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itemize}&#10;\item $r = A \cdot r$, where $A_{ij} = \beta M_{ij} + \frac{1-\beta}{N}$\&#10;\item $r_i = \sum_{j=1}^N A_{ij} \cdot r_j$ &#10;\item &#10;$r_i = \sum_{j=1}^N \left[\beta M_{ij} + \frac{1-\beta}{N}\right] \cdot r_j$ \\&#10;     $= \sum_{j=1}^N \beta M_{ij} \cdot r_j + \frac{1-\beta}{N} \sum_{j=1}^N r_j$ \\&#10;     $=\sum_{j=1}^N \beta M_{ij}\cdot r_j + \frac{1-\beta}{N}$, since $\sum r_j = 1$&#10;&#10;\item So we get: $r = \beta M \cdot r + \left[\frac{1-\beta}{N}\right]_N$&#10;\end{itemize}&#10;\end{document}"/>
  <p:tag name="IGUANATEXSIZE" val="2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=\beta M \cdot r + \left[ \frac{1-\beta}{N}\right]_N$&#10;\end{document}"/>
  <p:tag name="IGUANATEXSIZE" val="2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 = A \cdot r^{old}$&#10;\end{document}"/>
  <p:tag name="IGUANATEXSIZE" val="2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(1-\beta)/N$&#10;\end{document}"/>
  <p:tag name="IGUANATEXSIZE" val="2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$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sum_i r_i^{new} &lt; 1$&#10;\end{document}"/>
  <p:tag name="IGUANATEXSIZE" val="2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$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itemize}&#10;\item \textbf{Input}: Graph $\mathbf{G}$ and parameter $\mathbf{\beta}$&#10;\begin{itemize}&#10;\item Directed graph $\mathbf{G}$ with \textbf{spider traps} and &#10;\textbf{dead ends}&#10;\item Parameter $\mathbf{\beta}$&#10;\end{itemize}&#10;\item \textbf{Output}: PageRank vector $r$&#10;\begin{itemize}&#10;\item Set: $r_j^{(0)} = \frac{1}{N}, t=1$&#10;\item do:&#10;\begin{itemize}&#10;\item $\forall j$: &#10;${r'}_j^{(t)} = \sum_{i \rightarrow j}\beta \frac{r_i^{(t-1)}}{d_i}$\\&#10;${r'}_j^{(t)} = 0 $ if in-deg. of $j$ is $0$&#10;\item Now re-insert the leaked PageRank: \\&#10;$\forall j: r_j^{(t)} = {r'}_j^{(t)} + \frac{1-S}{N}$ where $S = \sum_j {r'}_j^{(t)}$&#10;\item $t=t+1$&#10;\end{itemize}&#10;\item while $\sum_j|r_j^{(t)} - r_j^{(t-1)}| &gt; \epsilon$&#10;\end{itemize}&#10;\end{itemize}&#10;\end{document}"/>
  <p:tag name="IGUANATEXSIZE" val="2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$&#10;\end{document}"/>
  <p:tag name="IGUANATEXSIZE" val="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_y = \frac{2}{5}, r_a = \frac{2}{5}, r_m = \frac{1}{5}$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old}$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$&#10;\end{document}"/>
  <p:tag name="IGUANATEXSIZE" val="2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(1-\beta)/N$&#10;\end{document}"/>
  <p:tag name="IGUANATEXSIZE" val="2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$&#10;\end{document}"/>
  <p:tag name="IGUANATEXSIZE" val="2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old}$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old}$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$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$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$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old}$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d_i$&#10;\end{document}"/>
  <p:tag name="IGUANATEXSIZE" val="2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old}$&#10;\end{document}"/>
  <p:tag name="IGUANATEXSIZE" val="2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r^{new}$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|M|(1+\epsilon)+(k+1)|r|$&#10;\end{document}"/>
  <p:tag name="IGUANATEXSIZE" val="2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A_{ij} = \left\{ &#10;\begin{array}{ll}&#10;\beta M_{ij} + (1-\beta)/|S| &amp; \mbox{if $i \in S$} \\&#10;\beta M_{ij} &amp; \mbox{otherwise} &#10;\end{array}&#10;\right.&#10;\]&#10;\end{document}"/>
  <p:tag name="IGUANATEXSIZE" val="2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\frac{\beta y}{M} + \frac{1-\beta}{N}&#10;\]&#10;\end{document}"/>
  <p:tag name="IGUANATEXSIZE" val="2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y &amp;=&amp; x + \beta M \left[ \frac{\beta y}{M} + \frac{1-\beta}{N}\right] + \frac{1-\beta}{N} \\&#10;  &amp;=&amp; x + \beta^2 y + \frac{\beta (1-\beta)M}{N} + \frac{1-\beta}{N} \\&#10;  &amp;=&amp; \frac{x}{1-\beta^2} + c\frac{M}{N}, where \: c = \frac{\beta}{1+\beta}&#10;\end{eqnarray*}&#10;\end{document}"/>
  <p:tag name="IGUANATEXSIZE" val="2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 y = \frac{x}{1-\beta^2} + c\frac{M}{N}, where \: c = \frac{\beta}{1+\beta}&#10;\]&#10;\end{document}"/>
  <p:tag name="IGUANATEXSIZE" val="2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r_p^{-} = r_p - r_p^{+}&#10;\]&#10;\end{document}"/>
  <p:tag name="IGUANATEXSIZE" val="2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p = \frac{r_p^-}{r_p}&#10;\]&#10;\end{document}"/>
  <p:tag name="IGUANATEXSIZE" val="2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\beta = 0.8$&#10;\end{document}"/>
  <p:tag name="IGUANATEXSIZE" val="4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26294</TotalTime>
  <Words>3582</Words>
  <Application>Microsoft Office PowerPoint</Application>
  <PresentationFormat>A4 Paper (210x297 mm)</PresentationFormat>
  <Paragraphs>607</Paragraphs>
  <Slides>94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MS PGothic</vt:lpstr>
      <vt:lpstr>宋体</vt:lpstr>
      <vt:lpstr>Arial</vt:lpstr>
      <vt:lpstr>Calibri</vt:lpstr>
      <vt:lpstr>Times New Roman</vt:lpstr>
      <vt:lpstr>Office 主题</vt:lpstr>
      <vt:lpstr>Lecture 8: Massive Link Analysis</vt:lpstr>
      <vt:lpstr>What’s the Mechanism Distinguished Google?</vt:lpstr>
      <vt:lpstr>How to make PageRank computation scalable </vt:lpstr>
      <vt:lpstr>Outline</vt:lpstr>
      <vt:lpstr>Outline</vt:lpstr>
      <vt:lpstr>Web as a Graph</vt:lpstr>
      <vt:lpstr>Web as a Directed Graph</vt:lpstr>
      <vt:lpstr>Broad Question</vt:lpstr>
      <vt:lpstr>Web Search: 2 Challenges</vt:lpstr>
      <vt:lpstr>Ranking Nodes on the Graph</vt:lpstr>
      <vt:lpstr>Link Analysis Algorithms </vt:lpstr>
      <vt:lpstr>Outline</vt:lpstr>
      <vt:lpstr>Links as Votes</vt:lpstr>
      <vt:lpstr>Example: PageRank Scores</vt:lpstr>
      <vt:lpstr>Simple Recursive Formulation</vt:lpstr>
      <vt:lpstr>PageRank: The “Flow” Model</vt:lpstr>
      <vt:lpstr>Solving the Flow Equations</vt:lpstr>
      <vt:lpstr>PageRank: Matrix Formulation</vt:lpstr>
      <vt:lpstr>Example</vt:lpstr>
      <vt:lpstr>Eigenvector Formulation</vt:lpstr>
      <vt:lpstr>Example: Flow Equation &amp; M</vt:lpstr>
      <vt:lpstr>Power Iteration Method</vt:lpstr>
      <vt:lpstr>Why Power Iteration Works?</vt:lpstr>
      <vt:lpstr>Why Power Iteration Works?</vt:lpstr>
      <vt:lpstr>Why Power Iteration Works?</vt:lpstr>
      <vt:lpstr>Random Walk Interpretation</vt:lpstr>
      <vt:lpstr>The Stationary Distribution</vt:lpstr>
      <vt:lpstr>PageRank</vt:lpstr>
      <vt:lpstr>Does This Converge?</vt:lpstr>
      <vt:lpstr>Does it Converge to What We Want?</vt:lpstr>
      <vt:lpstr>PageRank: Problems</vt:lpstr>
      <vt:lpstr>Problem: Spider Traps</vt:lpstr>
      <vt:lpstr>Solution: Random Teleports</vt:lpstr>
      <vt:lpstr>Problem: Dead Ends</vt:lpstr>
      <vt:lpstr>Solution: Always Teleport</vt:lpstr>
      <vt:lpstr>Why Teleports Solve the Problem?</vt:lpstr>
      <vt:lpstr>Why Is This Analogy Useful?</vt:lpstr>
      <vt:lpstr>Make M Stochastic</vt:lpstr>
      <vt:lpstr>Make M Aperiodic</vt:lpstr>
      <vt:lpstr>Make M Irreducible</vt:lpstr>
      <vt:lpstr>Solution: Random Jumps</vt:lpstr>
      <vt:lpstr>The Google Matrix</vt:lpstr>
      <vt:lpstr>In-class Practice</vt:lpstr>
      <vt:lpstr>Computing PageRank</vt:lpstr>
      <vt:lpstr>Matrix Formulation</vt:lpstr>
      <vt:lpstr>Rearranging the Equation</vt:lpstr>
      <vt:lpstr>Spare Matrix Formulation</vt:lpstr>
      <vt:lpstr>PageRank: The Complete Algorithm</vt:lpstr>
      <vt:lpstr>Sparse Matrix Encoding</vt:lpstr>
      <vt:lpstr>Basic Algorithm: Update Step</vt:lpstr>
      <vt:lpstr>Analysis</vt:lpstr>
      <vt:lpstr>Block-based Update Algorithm</vt:lpstr>
      <vt:lpstr>Analysis of Block Update</vt:lpstr>
      <vt:lpstr>Block-Strip Update Algorithm</vt:lpstr>
      <vt:lpstr>Block-Strip Analysis</vt:lpstr>
      <vt:lpstr>Some Problems with PageRank</vt:lpstr>
      <vt:lpstr>Outline</vt:lpstr>
      <vt:lpstr>Topic-Specific PageRank</vt:lpstr>
      <vt:lpstr>Topic-Specific PageRank</vt:lpstr>
      <vt:lpstr>Topic-Specific PageRank</vt:lpstr>
      <vt:lpstr>Matrix Formulation</vt:lpstr>
      <vt:lpstr>Example</vt:lpstr>
      <vt:lpstr>Discovering the Topic</vt:lpstr>
      <vt:lpstr>SimiRank: An Application of Personalized PageRank</vt:lpstr>
      <vt:lpstr>SimiRank(cont.)</vt:lpstr>
      <vt:lpstr>SimRank: Example</vt:lpstr>
      <vt:lpstr>SimRank: Example</vt:lpstr>
      <vt:lpstr>Outline</vt:lpstr>
      <vt:lpstr>What is Web Spam?</vt:lpstr>
      <vt:lpstr>Web Search</vt:lpstr>
      <vt:lpstr>Web Search</vt:lpstr>
      <vt:lpstr>First Spammers</vt:lpstr>
      <vt:lpstr>First Spammers: Term Spam</vt:lpstr>
      <vt:lpstr>Google’s Solution to Term Spam</vt:lpstr>
      <vt:lpstr>Why It Works?</vt:lpstr>
      <vt:lpstr>Spam Farms</vt:lpstr>
      <vt:lpstr>Link Spamming</vt:lpstr>
      <vt:lpstr>Link Farms</vt:lpstr>
      <vt:lpstr>Link Farms</vt:lpstr>
      <vt:lpstr>Analysis</vt:lpstr>
      <vt:lpstr>Analysis</vt:lpstr>
      <vt:lpstr>TrustRank: Combating Spam</vt:lpstr>
      <vt:lpstr>TrustRank: Idea</vt:lpstr>
      <vt:lpstr>Trust Propagation</vt:lpstr>
      <vt:lpstr>Why is It a Good Idea?</vt:lpstr>
      <vt:lpstr>Picking the Seed Set</vt:lpstr>
      <vt:lpstr>Approaches to Picking Seed Set</vt:lpstr>
      <vt:lpstr>Spam Mass</vt:lpstr>
      <vt:lpstr>Spam Mass Estimation</vt:lpstr>
      <vt:lpstr>One-slide Takeaway</vt:lpstr>
      <vt:lpstr>Further Reading</vt:lpstr>
      <vt:lpstr>Further Reading</vt:lpstr>
      <vt:lpstr>Reference</vt:lpstr>
      <vt:lpstr>In-class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5250: Information Retrieval and Search Engine</dc:title>
  <dc:creator>lyu</dc:creator>
  <cp:lastModifiedBy>lyu</cp:lastModifiedBy>
  <cp:revision>717</cp:revision>
  <dcterms:modified xsi:type="dcterms:W3CDTF">2019-10-24T08:16:11Z</dcterms:modified>
</cp:coreProperties>
</file>